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8"/>
  </p:notesMasterIdLst>
  <p:sldIdLst>
    <p:sldId id="256" r:id="rId2"/>
    <p:sldId id="385" r:id="rId3"/>
    <p:sldId id="369" r:id="rId4"/>
    <p:sldId id="371" r:id="rId5"/>
    <p:sldId id="399" r:id="rId6"/>
    <p:sldId id="401" r:id="rId7"/>
    <p:sldId id="404" r:id="rId8"/>
    <p:sldId id="405" r:id="rId9"/>
    <p:sldId id="402" r:id="rId10"/>
    <p:sldId id="406" r:id="rId11"/>
    <p:sldId id="408" r:id="rId12"/>
    <p:sldId id="410" r:id="rId13"/>
    <p:sldId id="397" r:id="rId14"/>
    <p:sldId id="386" r:id="rId15"/>
    <p:sldId id="411" r:id="rId16"/>
    <p:sldId id="289" r:id="rId17"/>
  </p:sldIdLst>
  <p:sldSz cx="9144000" cy="6858000" type="screen4x3"/>
  <p:notesSz cx="6858000" cy="9144000"/>
  <p:defaultTextStyle>
    <a:defPPr>
      <a:defRPr lang="fr-FR"/>
    </a:defPPr>
    <a:lvl1pPr algn="l"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1pPr>
    <a:lvl2pPr marL="457200" algn="l"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2pPr>
    <a:lvl3pPr marL="914400" algn="l"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3pPr>
    <a:lvl4pPr marL="1371600" algn="l"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4pPr>
    <a:lvl5pPr marL="1828800" algn="l" rtl="0" fontAlgn="base">
      <a:lnSpc>
        <a:spcPct val="93000"/>
      </a:lnSpc>
      <a:spcBef>
        <a:spcPct val="0"/>
      </a:spcBef>
      <a:spcAft>
        <a:spcPct val="0"/>
      </a:spcAft>
      <a:buClr>
        <a:srgbClr val="000000"/>
      </a:buClr>
      <a:buSzPct val="100000"/>
      <a:buFont typeface="Arial" charset="0"/>
      <a:defRPr kern="1200">
        <a:solidFill>
          <a:schemeClr val="bg1"/>
        </a:solidFill>
        <a:latin typeface="Arial" charset="0"/>
        <a:ea typeface="Arial Unicode MS" pitchFamily="34" charset="-128"/>
        <a:cs typeface="Arial Unicode MS" pitchFamily="34" charset="-128"/>
      </a:defRPr>
    </a:lvl5pPr>
    <a:lvl6pPr marL="2286000" algn="l" defTabSz="914400" rtl="0" eaLnBrk="1" latinLnBrk="0" hangingPunct="1">
      <a:defRPr kern="1200">
        <a:solidFill>
          <a:schemeClr val="bg1"/>
        </a:solidFill>
        <a:latin typeface="Arial" charset="0"/>
        <a:ea typeface="Arial Unicode MS" pitchFamily="34" charset="-128"/>
        <a:cs typeface="Arial Unicode MS" pitchFamily="34" charset="-128"/>
      </a:defRPr>
    </a:lvl6pPr>
    <a:lvl7pPr marL="2743200" algn="l" defTabSz="914400" rtl="0" eaLnBrk="1" latinLnBrk="0" hangingPunct="1">
      <a:defRPr kern="1200">
        <a:solidFill>
          <a:schemeClr val="bg1"/>
        </a:solidFill>
        <a:latin typeface="Arial" charset="0"/>
        <a:ea typeface="Arial Unicode MS" pitchFamily="34" charset="-128"/>
        <a:cs typeface="Arial Unicode MS" pitchFamily="34" charset="-128"/>
      </a:defRPr>
    </a:lvl7pPr>
    <a:lvl8pPr marL="3200400" algn="l" defTabSz="914400" rtl="0" eaLnBrk="1" latinLnBrk="0" hangingPunct="1">
      <a:defRPr kern="1200">
        <a:solidFill>
          <a:schemeClr val="bg1"/>
        </a:solidFill>
        <a:latin typeface="Arial" charset="0"/>
        <a:ea typeface="Arial Unicode MS" pitchFamily="34" charset="-128"/>
        <a:cs typeface="Arial Unicode MS" pitchFamily="34" charset="-128"/>
      </a:defRPr>
    </a:lvl8pPr>
    <a:lvl9pPr marL="3657600" algn="l" defTabSz="914400" rtl="0" eaLnBrk="1" latinLnBrk="0" hangingPunct="1">
      <a:defRPr kern="1200">
        <a:solidFill>
          <a:schemeClr val="bg1"/>
        </a:solidFill>
        <a:latin typeface="Arial" charset="0"/>
        <a:ea typeface="Arial Unicode MS" pitchFamily="34" charset="-128"/>
        <a:cs typeface="Arial Unicode MS" pitchFamily="3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A86"/>
    <a:srgbClr val="6D7E83"/>
    <a:srgbClr val="99FF66"/>
    <a:srgbClr val="CCFFCC"/>
    <a:srgbClr val="4CA4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9284" autoAdjust="0"/>
  </p:normalViewPr>
  <p:slideViewPr>
    <p:cSldViewPr>
      <p:cViewPr>
        <p:scale>
          <a:sx n="70" d="100"/>
          <a:sy n="70" d="100"/>
        </p:scale>
        <p:origin x="-1320" y="-72"/>
      </p:cViewPr>
      <p:guideLst>
        <p:guide orient="horz" pos="2160"/>
        <p:guide pos="2880"/>
      </p:guideLst>
    </p:cSldViewPr>
  </p:slideViewPr>
  <p:outlineViewPr>
    <p:cViewPr>
      <p:scale>
        <a:sx n="33" d="100"/>
        <a:sy n="33" d="100"/>
      </p:scale>
      <p:origin x="0" y="276"/>
    </p:cViewPr>
  </p:outlineViewPr>
  <p:notesTextViewPr>
    <p:cViewPr>
      <p:scale>
        <a:sx n="100" d="100"/>
        <a:sy n="100" d="100"/>
      </p:scale>
      <p:origin x="0" y="0"/>
    </p:cViewPr>
  </p:notesTextViewPr>
  <p:sorterViewPr>
    <p:cViewPr>
      <p:scale>
        <a:sx n="75" d="100"/>
        <a:sy n="75" d="100"/>
      </p:scale>
      <p:origin x="0" y="0"/>
    </p:cViewPr>
  </p:sorterViewPr>
  <p:notesViewPr>
    <p:cSldViewPr>
      <p:cViewPr>
        <p:scale>
          <a:sx n="100" d="100"/>
          <a:sy n="100" d="100"/>
        </p:scale>
        <p:origin x="-1806" y="5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8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buClrTx/>
              <a:buSzTx/>
              <a:buFontTx/>
              <a:buNone/>
              <a:defRPr sz="1200" smtClean="0">
                <a:solidFill>
                  <a:schemeClr val="tx1"/>
                </a:solidFill>
              </a:defRPr>
            </a:lvl1pPr>
          </a:lstStyle>
          <a:p>
            <a:pPr>
              <a:defRPr/>
            </a:pPr>
            <a:endParaRPr lang="fr-FR"/>
          </a:p>
        </p:txBody>
      </p:sp>
      <p:sp>
        <p:nvSpPr>
          <p:cNvPr id="138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buClrTx/>
              <a:buSzTx/>
              <a:buFontTx/>
              <a:buNone/>
              <a:defRPr sz="1200" smtClean="0">
                <a:solidFill>
                  <a:schemeClr val="tx1"/>
                </a:solidFill>
              </a:defRPr>
            </a:lvl1pPr>
          </a:lstStyle>
          <a:p>
            <a:pPr>
              <a:defRPr/>
            </a:pPr>
            <a:endParaRPr lang="fr-FR"/>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8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38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buClrTx/>
              <a:buSzTx/>
              <a:buFontTx/>
              <a:buNone/>
              <a:defRPr sz="1200" smtClean="0">
                <a:solidFill>
                  <a:schemeClr val="tx1"/>
                </a:solidFill>
              </a:defRPr>
            </a:lvl1pPr>
          </a:lstStyle>
          <a:p>
            <a:pPr>
              <a:defRPr/>
            </a:pPr>
            <a:endParaRPr lang="fr-FR"/>
          </a:p>
        </p:txBody>
      </p:sp>
      <p:sp>
        <p:nvSpPr>
          <p:cNvPr id="138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buClrTx/>
              <a:buSzTx/>
              <a:buFontTx/>
              <a:buNone/>
              <a:defRPr sz="1200" smtClean="0">
                <a:solidFill>
                  <a:schemeClr val="tx1"/>
                </a:solidFill>
              </a:defRPr>
            </a:lvl1pPr>
          </a:lstStyle>
          <a:p>
            <a:pPr>
              <a:defRPr/>
            </a:pPr>
            <a:fld id="{6312F8CA-D9FE-48D5-AE7F-8DC4CF073E85}" type="slidenum">
              <a:rPr lang="fr-FR"/>
              <a:pPr>
                <a:defRPr/>
              </a:pPr>
              <a:t>‹N°›</a:t>
            </a:fld>
            <a:endParaRPr lang="fr-FR"/>
          </a:p>
        </p:txBody>
      </p:sp>
    </p:spTree>
    <p:extLst>
      <p:ext uri="{BB962C8B-B14F-4D97-AF65-F5344CB8AC3E}">
        <p14:creationId xmlns:p14="http://schemas.microsoft.com/office/powerpoint/2010/main" val="27456934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CF204DFA-A162-43DD-94CF-1CFAF49357E3}" type="slidenum">
              <a:rPr lang="fr-FR"/>
              <a:pPr/>
              <a:t>1</a:t>
            </a:fld>
            <a:endParaRPr lang="fr-F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L’intervenant</a:t>
            </a:r>
            <a:r>
              <a:rPr lang="fr-FR" baseline="0" dirty="0" smtClean="0"/>
              <a:t> : Jacques Cartier</a:t>
            </a:r>
          </a:p>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Enseignant honoraire à l’Université de Franche-Comté</a:t>
            </a:r>
          </a:p>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Ancien Expert auprès de la Mission Numérique pour l’Enseignement Supérieur</a:t>
            </a:r>
          </a:p>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Master en Ingénierie Pédagogique dans des Dispositifs Ouverts et à Distance</a:t>
            </a:r>
          </a:p>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Unité de Formation et de Recherche Sciences du Langage, de l’Homme et de la Société - Besançon – France</a:t>
            </a:r>
          </a:p>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Consultant Expert International</a:t>
            </a:r>
          </a:p>
          <a:p>
            <a:pPr marL="0" marR="0" indent="0" algn="l" defTabSz="914400" rtl="0" eaLnBrk="1" fontAlgn="base" latinLnBrk="0" hangingPunct="1">
              <a:lnSpc>
                <a:spcPct val="100000"/>
              </a:lnSpc>
              <a:spcBef>
                <a:spcPct val="30000"/>
              </a:spcBef>
              <a:spcAft>
                <a:spcPct val="0"/>
              </a:spcAft>
              <a:buClrTx/>
              <a:buSzTx/>
              <a:buFontTx/>
              <a:buNone/>
              <a:tabLst/>
              <a:defRPr/>
            </a:pPr>
            <a:r>
              <a:rPr lang="fr-FR" dirty="0" smtClean="0"/>
              <a:t>Courriel : jacques.cartier@espace-formation.eu - Site personnel : www.jacques-cartier.fr – Plateforme de formation : www.espace-formation.eu</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outils sont multiples. La plateforme de formation n’est pas (plus) le seul outil utilisé.</a:t>
            </a:r>
          </a:p>
          <a:p>
            <a:r>
              <a:rPr lang="fr-FR" dirty="0" smtClean="0"/>
              <a:t>Les moyens offerts par le Web 2.0 sont de plus en plus intégrés, même par des communautés institutionnelles.</a:t>
            </a:r>
          </a:p>
          <a:p>
            <a:r>
              <a:rPr lang="fr-FR" dirty="0" smtClean="0"/>
              <a:t>Les outils nomades font de plus en plus partie de l’espace d’apprentissage.</a:t>
            </a:r>
            <a:endParaRPr lang="fr-FR" dirty="0"/>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8E3F186-29AD-46E2-879B-D5297191BDB3}" type="slidenum">
              <a:rPr lang="en-GB"/>
              <a:pPr/>
              <a:t>11</a:t>
            </a:fld>
            <a:endParaRPr lang="en-GB"/>
          </a:p>
        </p:txBody>
      </p:sp>
      <p:sp>
        <p:nvSpPr>
          <p:cNvPr id="48130" name="Rectangle 2"/>
          <p:cNvSpPr>
            <a:spLocks noGrp="1" noRot="1" noChangeAspect="1" noChangeArrowheads="1" noTextEdit="1"/>
          </p:cNvSpPr>
          <p:nvPr>
            <p:ph type="sldImg"/>
          </p:nvPr>
        </p:nvSpPr>
        <p:spPr/>
      </p:sp>
      <p:sp>
        <p:nvSpPr>
          <p:cNvPr id="48131" name="Rectangle 3"/>
          <p:cNvSpPr>
            <a:spLocks noGrp="1" noChangeArrowheads="1"/>
          </p:cNvSpPr>
          <p:nvPr>
            <p:ph type="body" idx="1"/>
          </p:nvPr>
        </p:nvSpPr>
        <p:spPr/>
        <p:txBody>
          <a:bodyPr/>
          <a:lstStyle/>
          <a:p>
            <a:r>
              <a:rPr lang="fr-FR" dirty="0" err="1">
                <a:latin typeface="Verdana" pitchFamily="34" charset="0"/>
              </a:rPr>
              <a:t>CISI</a:t>
            </a:r>
            <a:r>
              <a:rPr lang="fr-FR" dirty="0">
                <a:latin typeface="Verdana" pitchFamily="34" charset="0"/>
              </a:rPr>
              <a:t> : </a:t>
            </a:r>
            <a:r>
              <a:rPr lang="fr-FR" dirty="0" smtClean="0">
                <a:latin typeface="Verdana" pitchFamily="34" charset="0"/>
              </a:rPr>
              <a:t>Comité Inter </a:t>
            </a:r>
            <a:r>
              <a:rPr lang="fr-FR" dirty="0">
                <a:latin typeface="Verdana" pitchFamily="34" charset="0"/>
              </a:rPr>
              <a:t>ministériel des </a:t>
            </a:r>
            <a:r>
              <a:rPr lang="fr-FR" dirty="0" smtClean="0">
                <a:latin typeface="Verdana" pitchFamily="34" charset="0"/>
              </a:rPr>
              <a:t>Sciences </a:t>
            </a:r>
            <a:r>
              <a:rPr lang="fr-FR" dirty="0">
                <a:latin typeface="Verdana" pitchFamily="34" charset="0"/>
              </a:rPr>
              <a:t>de </a:t>
            </a:r>
            <a:r>
              <a:rPr lang="fr-FR" dirty="0" smtClean="0">
                <a:latin typeface="Verdana" pitchFamily="34" charset="0"/>
              </a:rPr>
              <a:t>l’Information</a:t>
            </a:r>
            <a:endParaRPr lang="fr-FR" dirty="0">
              <a:latin typeface="Verdana" pitchFamily="34" charset="0"/>
            </a:endParaRPr>
          </a:p>
          <a:p>
            <a:r>
              <a:rPr lang="fr-FR" dirty="0" err="1">
                <a:latin typeface="Verdana" pitchFamily="34" charset="0"/>
              </a:rPr>
              <a:t>NSI</a:t>
            </a:r>
            <a:r>
              <a:rPr lang="fr-FR" dirty="0">
                <a:latin typeface="Verdana" pitchFamily="34" charset="0"/>
              </a:rPr>
              <a:t> : </a:t>
            </a:r>
            <a:r>
              <a:rPr lang="fr-FR" dirty="0" smtClean="0">
                <a:latin typeface="Verdana" pitchFamily="34" charset="0"/>
              </a:rPr>
              <a:t>Naviguer Sur </a:t>
            </a:r>
            <a:r>
              <a:rPr lang="fr-FR" dirty="0">
                <a:latin typeface="Verdana" pitchFamily="34" charset="0"/>
              </a:rPr>
              <a:t>Internet</a:t>
            </a:r>
          </a:p>
          <a:p>
            <a:r>
              <a:rPr lang="fr-FR" dirty="0">
                <a:latin typeface="Verdana" pitchFamily="34" charset="0"/>
              </a:rPr>
              <a:t>PIM : </a:t>
            </a:r>
            <a:r>
              <a:rPr lang="fr-FR" dirty="0" smtClean="0">
                <a:latin typeface="Verdana" pitchFamily="34" charset="0"/>
              </a:rPr>
              <a:t>Passeport </a:t>
            </a:r>
            <a:r>
              <a:rPr lang="fr-FR" dirty="0">
                <a:latin typeface="Verdana" pitchFamily="34" charset="0"/>
              </a:rPr>
              <a:t>Internet et </a:t>
            </a:r>
            <a:r>
              <a:rPr lang="fr-FR" dirty="0" smtClean="0">
                <a:latin typeface="Verdana" pitchFamily="34" charset="0"/>
              </a:rPr>
              <a:t>Multimédia</a:t>
            </a:r>
            <a:endParaRPr lang="fr-FR" dirty="0">
              <a:latin typeface="Verdana" pitchFamily="34" charset="0"/>
            </a:endParaRPr>
          </a:p>
          <a:p>
            <a:r>
              <a:rPr lang="fr-FR" dirty="0">
                <a:latin typeface="Verdana" pitchFamily="34" charset="0"/>
              </a:rPr>
              <a:t>B2i : </a:t>
            </a:r>
            <a:r>
              <a:rPr lang="fr-FR" dirty="0" smtClean="0">
                <a:latin typeface="Verdana" pitchFamily="34" charset="0"/>
              </a:rPr>
              <a:t>Brevet Informatique </a:t>
            </a:r>
            <a:r>
              <a:rPr lang="fr-FR" dirty="0">
                <a:latin typeface="Verdana" pitchFamily="34" charset="0"/>
              </a:rPr>
              <a:t>et </a:t>
            </a:r>
            <a:r>
              <a:rPr lang="fr-FR" dirty="0" smtClean="0">
                <a:latin typeface="Verdana" pitchFamily="34" charset="0"/>
              </a:rPr>
              <a:t>Internet (élève, adulte)</a:t>
            </a:r>
            <a:endParaRPr lang="fr-FR" dirty="0">
              <a:latin typeface="Verdana" pitchFamily="34" charset="0"/>
            </a:endParaRPr>
          </a:p>
          <a:p>
            <a:r>
              <a:rPr lang="fr-FR" dirty="0" smtClean="0">
                <a:latin typeface="Verdana" pitchFamily="34" charset="0"/>
              </a:rPr>
              <a:t>C2i niveau 1 : tout étudiant en licence première année est invité à la préparer et à l’obtenir</a:t>
            </a:r>
          </a:p>
          <a:p>
            <a:r>
              <a:rPr lang="fr-FR" dirty="0" smtClean="0">
                <a:latin typeface="Verdana" pitchFamily="34" charset="0"/>
              </a:rPr>
              <a:t>C2i2e </a:t>
            </a:r>
            <a:r>
              <a:rPr lang="fr-FR" dirty="0">
                <a:latin typeface="Verdana" pitchFamily="34" charset="0"/>
              </a:rPr>
              <a:t>: </a:t>
            </a:r>
            <a:r>
              <a:rPr lang="fr-FR" dirty="0" smtClean="0">
                <a:latin typeface="Verdana" pitchFamily="34" charset="0"/>
              </a:rPr>
              <a:t>Certificat Informatique </a:t>
            </a:r>
            <a:r>
              <a:rPr lang="fr-FR" dirty="0">
                <a:latin typeface="Verdana" pitchFamily="34" charset="0"/>
              </a:rPr>
              <a:t>et </a:t>
            </a:r>
            <a:r>
              <a:rPr lang="fr-FR" dirty="0" smtClean="0">
                <a:latin typeface="Verdana" pitchFamily="34" charset="0"/>
              </a:rPr>
              <a:t>Internet de l’enseignement supérieur niveau 2 enseignant</a:t>
            </a:r>
            <a:endParaRPr lang="fr-FR" dirty="0">
              <a:latin typeface="Verdan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p:nvPr>
        </p:nvSpPr>
        <p:spPr>
          <a:ln/>
        </p:spPr>
        <p:txBody>
          <a:bodyPr/>
          <a:lstStyle/>
          <a:p>
            <a:fld id="{C8E3F186-29AD-46E2-879B-D5297191BDB3}" type="slidenum">
              <a:rPr lang="en-GB"/>
              <a:pPr/>
              <a:t>12</a:t>
            </a:fld>
            <a:endParaRPr lang="en-GB"/>
          </a:p>
        </p:txBody>
      </p:sp>
      <p:sp>
        <p:nvSpPr>
          <p:cNvPr id="48130" name="Rectangle 2"/>
          <p:cNvSpPr>
            <a:spLocks noGrp="1" noRot="1" noChangeAspect="1" noChangeArrowheads="1" noTextEdit="1"/>
          </p:cNvSpPr>
          <p:nvPr>
            <p:ph type="sldImg"/>
          </p:nvPr>
        </p:nvSpPr>
        <p:spPr/>
      </p:sp>
      <p:sp>
        <p:nvSpPr>
          <p:cNvPr id="48131" name="Rectangle 3"/>
          <p:cNvSpPr>
            <a:spLocks noGrp="1" noChangeArrowheads="1"/>
          </p:cNvSpPr>
          <p:nvPr>
            <p:ph type="body" idx="1"/>
          </p:nvPr>
        </p:nvSpPr>
        <p:spPr/>
        <p:txBody>
          <a:bodyPr/>
          <a:lstStyle/>
          <a:p>
            <a:r>
              <a:rPr lang="fr-FR" dirty="0" smtClean="0">
                <a:latin typeface="Verdana" pitchFamily="34" charset="0"/>
              </a:rPr>
              <a:t>2011 : les certifications viennent mettre en cause l’obtention d’un diplôme.</a:t>
            </a:r>
            <a:endParaRPr lang="fr-FR" dirty="0">
              <a:latin typeface="Verdana"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Chacun</a:t>
            </a:r>
            <a:r>
              <a:rPr lang="fr-FR" baseline="0" dirty="0" smtClean="0"/>
              <a:t> organise son travail à sa façon. Certains écrivent un texte, d’autres quelques mots clés, d’autres font des schémas, d’autres « ont tout dans leur tête », …</a:t>
            </a:r>
          </a:p>
          <a:p>
            <a:r>
              <a:rPr lang="fr-FR" baseline="0" dirty="0" smtClean="0"/>
              <a:t>L’outil carte mentale (logiciel sur votre poste ou en ligne)  permet de structurer vos idées de façon souple.</a:t>
            </a:r>
          </a:p>
          <a:p>
            <a:r>
              <a:rPr lang="fr-FR" dirty="0" smtClean="0"/>
              <a:t>J’utilise cette carte dans de nombreuses formations d’enseignants et de formateurs.</a:t>
            </a:r>
            <a:endParaRPr lang="fr-FR" dirty="0"/>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3E47CF79-FD57-408A-9B89-AF7470556C6A}" type="slidenum">
              <a:rPr lang="fr-FR"/>
              <a:pPr/>
              <a:t>16</a:t>
            </a:fld>
            <a:endParaRPr lang="fr-F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pPr eaLnBrk="1" hangingPunct="1"/>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Ce texte n’est pas récent (1985) et pourtant toujours d’actualité !</a:t>
            </a:r>
          </a:p>
          <a:p>
            <a:r>
              <a:rPr lang="fr-FR" dirty="0" smtClean="0"/>
              <a:t>Loin de placer l’enseignant dans un second rôle, les technologies confortent l’importance de la spécificité de son métier.</a:t>
            </a:r>
            <a:endParaRPr lang="fr-FR" dirty="0"/>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EEA96E8E-0180-4282-AC99-EE1DBDD434BC}" type="slidenum">
              <a:rPr lang="fr-FR"/>
              <a:pPr/>
              <a:t>3</a:t>
            </a:fld>
            <a:endParaRPr lang="fr-F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r>
              <a:rPr lang="fr-FR" dirty="0" smtClean="0"/>
              <a:t>Si l’établissement</a:t>
            </a:r>
            <a:r>
              <a:rPr lang="fr-FR" baseline="0" dirty="0" smtClean="0"/>
              <a:t> est bien équipé, si la politique académique « tient la route », si la collectivité territoriale est très impliquée, alors tout devrait marcher comme sur des roulettes !</a:t>
            </a:r>
          </a:p>
          <a:p>
            <a:pPr eaLnBrk="1" hangingPunct="1"/>
            <a:r>
              <a:rPr lang="fr-FR" baseline="0" dirty="0" smtClean="0"/>
              <a:t>Oui, mais il faut inventer les activités pédagogiques qui utilisent les Tice !</a:t>
            </a:r>
          </a:p>
          <a:p>
            <a:pPr eaLnBrk="1" hangingPunct="1"/>
            <a:r>
              <a:rPr lang="fr-FR" dirty="0" smtClean="0"/>
              <a:t>Et le personnage central, c’est l’enseignant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Des contenus disciplinaires, une pédagogie (des pédagogies).</a:t>
            </a:r>
            <a:endParaRPr lang="fr-FR" dirty="0"/>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L’introduction de technologies change la donne.</a:t>
            </a:r>
          </a:p>
          <a:p>
            <a:r>
              <a:rPr lang="fr-FR" dirty="0" smtClean="0"/>
              <a:t>L’enseignant doit être convaincu que les technologies sont utilisables dans un contexte pédagogique, qu’elles sont porteuses d’un plus.</a:t>
            </a:r>
          </a:p>
          <a:p>
            <a:r>
              <a:rPr lang="fr-FR" dirty="0" smtClean="0"/>
              <a:t>L’enseignant doit être convaincu que ses contenus disciplinaires peuvent prendre appui sur les technologies.</a:t>
            </a:r>
          </a:p>
          <a:p>
            <a:r>
              <a:rPr lang="fr-FR" dirty="0" smtClean="0"/>
              <a:t>L’enseignant modifie ses routines pédagogiques en incluant les technologies. Il enseigne certes,  mais il aide à apprendre, il communique, il tutore,...</a:t>
            </a:r>
          </a:p>
          <a:p>
            <a:pPr algn="ctr"/>
            <a:r>
              <a:rPr lang="fr-FR" dirty="0" smtClean="0"/>
              <a:t>----------------------------</a:t>
            </a:r>
          </a:p>
          <a:p>
            <a:r>
              <a:rPr lang="fr-FR" dirty="0" smtClean="0"/>
              <a:t>CP: connaissances nécessaires pour l’enseignement d’un contenu disciplinaire</a:t>
            </a:r>
          </a:p>
          <a:p>
            <a:r>
              <a:rPr lang="fr-FR" dirty="0" smtClean="0"/>
              <a:t>PT : compréhension de la manière dont la technologie peut être utilisée dans un contexte pédagogique</a:t>
            </a:r>
          </a:p>
          <a:p>
            <a:r>
              <a:rPr lang="fr-FR" dirty="0" smtClean="0"/>
              <a:t>TC : représentation du contenu disciplinaire soutenu ou approfondi à l’aide de la technologie</a:t>
            </a:r>
          </a:p>
          <a:p>
            <a:r>
              <a:rPr lang="fr-FR" dirty="0" smtClean="0"/>
              <a:t>TPC: habilités à développer des expériences d’apprentissages signifiantes pour les élèves intégrant une utilisation efficace de la technologie.</a:t>
            </a:r>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sentiment d’efficacité personnelle de l’enseignant est un élément clé de la réussite.</a:t>
            </a:r>
          </a:p>
          <a:p>
            <a:r>
              <a:rPr lang="fr-FR" dirty="0" smtClean="0"/>
              <a:t>La pratique pédagogique est composée de routines (au bon sens du terme). Elle ne se modifie pas d’un coup de baguette magique mais nécessite un réel travail sur soi-même et un appui de l’institution de référence.</a:t>
            </a:r>
            <a:endParaRPr lang="fr-FR" dirty="0"/>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L’introduction de technologies change la donne.</a:t>
            </a:r>
          </a:p>
          <a:p>
            <a:r>
              <a:rPr lang="fr-FR" dirty="0" smtClean="0"/>
              <a:t>La dextérité dans l’utilisation des technologies vient avec l’expérience. Peu à peu, la qualité de la prestation de l’enseignant se bonifie.</a:t>
            </a:r>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3 pôles sont intimement liés. Les technologies ne prennent pas le dessus. Le cœur du métier (Contenus disciplinaires / Pédagogie) est toujours présent. Il est enrichi.</a:t>
            </a:r>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La multiplicité des outils.</a:t>
            </a:r>
            <a:endParaRPr lang="fr-FR" dirty="0"/>
          </a:p>
        </p:txBody>
      </p:sp>
      <p:sp>
        <p:nvSpPr>
          <p:cNvPr id="4" name="Espace réservé du numéro de diapositive 3"/>
          <p:cNvSpPr>
            <a:spLocks noGrp="1"/>
          </p:cNvSpPr>
          <p:nvPr>
            <p:ph type="sldNum" sz="quarter" idx="10"/>
          </p:nvPr>
        </p:nvSpPr>
        <p:spPr/>
        <p:txBody>
          <a:bodyPr/>
          <a:lstStyle/>
          <a:p>
            <a:pPr>
              <a:defRPr/>
            </a:pPr>
            <a:fld id="{6312F8CA-D9FE-48D5-AE7F-8DC4CF073E85}" type="slidenum">
              <a:rPr lang="fr-FR" smtClean="0"/>
              <a:pPr>
                <a:defRPr/>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smtClean="0"/>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pPr eaLnBrk="1" latinLnBrk="0" hangingPunct="1"/>
            <a:endParaRPr lang="en-US"/>
          </a:p>
        </p:txBody>
      </p:sp>
      <p:sp>
        <p:nvSpPr>
          <p:cNvPr id="5" name="Footer Placeholder 4"/>
          <p:cNvSpPr>
            <a:spLocks noGrp="1"/>
          </p:cNvSpPr>
          <p:nvPr>
            <p:ph type="ftr" sz="quarter" idx="11"/>
          </p:nvPr>
        </p:nvSpPr>
        <p:spPr>
          <a:xfrm>
            <a:off x="659165" y="6356350"/>
            <a:ext cx="2847975"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pPr eaLnBrk="1" latinLnBrk="0" hangingPunct="1"/>
            <a:fld id="{EA7C8D44-3667-46F6-9772-CC52308E2A7F}" type="slidenum">
              <a:rPr kumimoji="0" lang="en-US" smtClean="0"/>
              <a:pPr eaLnBrk="1" latinLnBrk="0" hangingPunct="1"/>
              <a:t>‹N°›</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a:xfrm>
            <a:off x="6363347" y="6356350"/>
            <a:ext cx="2085975" cy="365125"/>
          </a:xfrm>
          <a:prstGeom prst="rect">
            <a:avLst/>
          </a:prstGeom>
        </p:spPr>
        <p:txBody>
          <a:bodyPr/>
          <a:lstStyle/>
          <a:p>
            <a:pPr eaLnBrk="1" latinLnBrk="0" hangingPunct="1"/>
            <a:endParaRPr lang="en-US"/>
          </a:p>
        </p:txBody>
      </p:sp>
      <p:sp>
        <p:nvSpPr>
          <p:cNvPr id="5" name="Footer Placeholder 4"/>
          <p:cNvSpPr>
            <a:spLocks noGrp="1"/>
          </p:cNvSpPr>
          <p:nvPr>
            <p:ph type="ftr" sz="quarter" idx="11"/>
          </p:nvPr>
        </p:nvSpPr>
        <p:spPr>
          <a:xfrm>
            <a:off x="659165" y="6356350"/>
            <a:ext cx="2847975"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pPr eaLnBrk="1" latinLnBrk="0" hangingPunct="1"/>
            <a:fld id="{EA7C8D44-3667-46F6-9772-CC52308E2A7F}" type="slidenum">
              <a:rPr kumimoji="0" lang="en-US" smtClean="0"/>
              <a:pPr eaLnBrk="1" latinLnBrk="0" hangingPunct="1"/>
              <a:t>‹N°›</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228600" y="152400"/>
            <a:ext cx="8685213" cy="533400"/>
          </a:xfrm>
        </p:spPr>
        <p:txBody>
          <a:bodyPr/>
          <a:lstStyle/>
          <a:p>
            <a:r>
              <a:rPr lang="fr-FR" smtClean="0"/>
              <a:t>Cliquez pour modifier le style du titre</a:t>
            </a:r>
            <a:endParaRPr lang="fr-FR"/>
          </a:p>
        </p:txBody>
      </p:sp>
      <p:sp>
        <p:nvSpPr>
          <p:cNvPr id="3" name="Espace réservé du contenu 2"/>
          <p:cNvSpPr>
            <a:spLocks noGrp="1"/>
          </p:cNvSpPr>
          <p:nvPr>
            <p:ph sz="quarter" idx="1"/>
          </p:nvPr>
        </p:nvSpPr>
        <p:spPr>
          <a:xfrm>
            <a:off x="381000" y="1143000"/>
            <a:ext cx="4113213" cy="232251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quarter" idx="2"/>
          </p:nvPr>
        </p:nvSpPr>
        <p:spPr>
          <a:xfrm>
            <a:off x="4646613" y="1143000"/>
            <a:ext cx="4114800" cy="232251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contenu 4"/>
          <p:cNvSpPr>
            <a:spLocks noGrp="1"/>
          </p:cNvSpPr>
          <p:nvPr>
            <p:ph sz="quarter" idx="3"/>
          </p:nvPr>
        </p:nvSpPr>
        <p:spPr>
          <a:xfrm>
            <a:off x="381000" y="3617913"/>
            <a:ext cx="4113213" cy="23241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contenu 5"/>
          <p:cNvSpPr>
            <a:spLocks noGrp="1"/>
          </p:cNvSpPr>
          <p:nvPr>
            <p:ph sz="quarter" idx="4"/>
          </p:nvPr>
        </p:nvSpPr>
        <p:spPr>
          <a:xfrm>
            <a:off x="4646613" y="3617913"/>
            <a:ext cx="4114800" cy="23241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110407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6712"/>
          </a:xfrm>
        </p:spPr>
        <p:txBody>
          <a:bodyPr/>
          <a:lstStyle>
            <a:lvl1pPr>
              <a:defRPr sz="4400"/>
            </a:lvl1pPr>
          </a:lstStyle>
          <a:p>
            <a:r>
              <a:rPr lang="fr-FR" dirty="0" smtClean="0"/>
              <a:t>Modifiez le style du titre</a:t>
            </a:r>
            <a:endParaRPr lang="en-US" dirty="0"/>
          </a:p>
        </p:txBody>
      </p:sp>
      <p:sp>
        <p:nvSpPr>
          <p:cNvPr id="3" name="Content Placeholder 2"/>
          <p:cNvSpPr>
            <a:spLocks noGrp="1"/>
          </p:cNvSpPr>
          <p:nvPr>
            <p:ph idx="1"/>
          </p:nvPr>
        </p:nvSpPr>
        <p:spPr>
          <a:xfrm>
            <a:off x="539552" y="1052736"/>
            <a:ext cx="8229600" cy="4525963"/>
          </a:xfrm>
        </p:spPr>
        <p:txBody>
          <a:bodyPr/>
          <a:lstStyle>
            <a:lvl1pPr>
              <a:defRPr sz="2800">
                <a:solidFill>
                  <a:schemeClr val="tx1"/>
                </a:solidFill>
              </a:defRPr>
            </a:lvl1pPr>
            <a:lvl2pPr>
              <a:defRPr sz="2000">
                <a:solidFill>
                  <a:schemeClr val="tx1"/>
                </a:solidFill>
              </a:defRPr>
            </a:lvl2pPr>
            <a:lvl3pPr>
              <a:defRPr sz="1800">
                <a:solidFill>
                  <a:schemeClr val="tx1"/>
                </a:solidFill>
              </a:defRPr>
            </a:lvl3pPr>
            <a:lvl4pPr>
              <a:defRPr>
                <a:solidFill>
                  <a:schemeClr val="tx1"/>
                </a:solidFill>
              </a:defRPr>
            </a:lvl4pPr>
            <a:lvl5pPr>
              <a:defRPr>
                <a:solidFill>
                  <a:schemeClr val="tx1"/>
                </a:solidFill>
              </a:defRPr>
            </a:lvl5pPr>
            <a:lvl6pPr>
              <a:defRPr/>
            </a:lvl6pPr>
            <a:lvl7pPr>
              <a:defRPr/>
            </a:lvl7pPr>
            <a:lvl8pPr>
              <a:defRPr/>
            </a:lvl8pPr>
            <a:lvl9pPr>
              <a:buFont typeface="Arial" pitchFamily="34" charset="0"/>
              <a:buChar char="•"/>
              <a:defRPr/>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smtClean="0"/>
          </a:p>
        </p:txBody>
      </p:sp>
    </p:spTree>
  </p:cSld>
  <p:clrMapOvr>
    <a:masterClrMapping/>
  </p:clrMapOvr>
  <p:timing>
    <p:tnLst>
      <p:par>
        <p:cTn id="1" dur="indefinite" restart="never" nodeType="tmRoot"/>
      </p:par>
    </p:tnLst>
  </p:timing>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smtClean="0"/>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6363347" y="6356350"/>
            <a:ext cx="2085975" cy="365125"/>
          </a:xfrm>
          <a:prstGeom prst="rect">
            <a:avLst/>
          </a:prstGeom>
        </p:spPr>
        <p:txBody>
          <a:bodyPr/>
          <a:lstStyle/>
          <a:p>
            <a:pPr eaLnBrk="1" latinLnBrk="0" hangingPunct="1"/>
            <a:endParaRPr lang="en-US" dirty="0"/>
          </a:p>
        </p:txBody>
      </p:sp>
      <p:sp>
        <p:nvSpPr>
          <p:cNvPr id="5" name="Footer Placeholder 4"/>
          <p:cNvSpPr>
            <a:spLocks noGrp="1"/>
          </p:cNvSpPr>
          <p:nvPr>
            <p:ph type="ftr" sz="quarter" idx="11"/>
          </p:nvPr>
        </p:nvSpPr>
        <p:spPr>
          <a:xfrm>
            <a:off x="659165" y="6356350"/>
            <a:ext cx="2847975" cy="365125"/>
          </a:xfrm>
          <a:prstGeom prst="rect">
            <a:avLst/>
          </a:prstGeom>
        </p:spPr>
        <p:txBody>
          <a:bodyPr/>
          <a:lstStyle/>
          <a:p>
            <a:endParaRPr kumimoji="0" lang="en-US" dirty="0"/>
          </a:p>
        </p:txBody>
      </p:sp>
      <p:sp>
        <p:nvSpPr>
          <p:cNvPr id="6" name="Slide Number Placeholder 5"/>
          <p:cNvSpPr>
            <a:spLocks noGrp="1"/>
          </p:cNvSpPr>
          <p:nvPr>
            <p:ph type="sldNum" sz="quarter" idx="12"/>
          </p:nvPr>
        </p:nvSpPr>
        <p:spPr>
          <a:xfrm>
            <a:off x="8543278" y="6356350"/>
            <a:ext cx="561975" cy="365125"/>
          </a:xfrm>
          <a:prstGeom prst="rect">
            <a:avLst/>
          </a:prstGeom>
        </p:spPr>
        <p:txBody>
          <a:bodyPr/>
          <a:lstStyle/>
          <a:p>
            <a:pPr eaLnBrk="1" latinLnBrk="0" hangingPunct="1"/>
            <a:fld id="{EA7C8D44-3667-46F6-9772-CC52308E2A7F}" type="slidenum">
              <a:rPr kumimoji="0" lang="en-US" smtClean="0"/>
              <a:pPr eaLnBrk="1" latinLnBrk="0" hangingPunct="1"/>
              <a:t>‹N°›</a:t>
            </a:fld>
            <a:endParaRPr kumimoji="0"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5" name="Date Placeholder 4"/>
          <p:cNvSpPr>
            <a:spLocks noGrp="1"/>
          </p:cNvSpPr>
          <p:nvPr>
            <p:ph type="dt" sz="half" idx="10"/>
          </p:nvPr>
        </p:nvSpPr>
        <p:spPr>
          <a:xfrm>
            <a:off x="6363347" y="6356350"/>
            <a:ext cx="2085975" cy="365125"/>
          </a:xfrm>
          <a:prstGeom prst="rect">
            <a:avLst/>
          </a:prstGeom>
        </p:spPr>
        <p:txBody>
          <a:bodyPr/>
          <a:lstStyle/>
          <a:p>
            <a:pPr eaLnBrk="1" latinLnBrk="0" hangingPunct="1"/>
            <a:endParaRPr lang="en-US"/>
          </a:p>
        </p:txBody>
      </p:sp>
      <p:sp>
        <p:nvSpPr>
          <p:cNvPr id="6" name="Footer Placeholder 5"/>
          <p:cNvSpPr>
            <a:spLocks noGrp="1"/>
          </p:cNvSpPr>
          <p:nvPr>
            <p:ph type="ftr" sz="quarter" idx="11"/>
          </p:nvPr>
        </p:nvSpPr>
        <p:spPr>
          <a:xfrm>
            <a:off x="659165" y="6356350"/>
            <a:ext cx="2847975"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pPr eaLnBrk="1" latinLnBrk="0" hangingPunct="1"/>
            <a:fld id="{EA7C8D44-3667-46F6-9772-CC52308E2A7F}" type="slidenum">
              <a:rPr kumimoji="0" lang="en-US" smtClean="0"/>
              <a:pPr eaLnBrk="1" latinLnBrk="0" hangingPunct="1"/>
              <a:t>‹N°›</a:t>
            </a:fld>
            <a:endParaRPr kumimoji="0" lang="en-US"/>
          </a:p>
        </p:txBody>
      </p:sp>
      <p:sp>
        <p:nvSpPr>
          <p:cNvPr id="9" name="Content Placeholder 8"/>
          <p:cNvSpPr>
            <a:spLocks noGrp="1"/>
          </p:cNvSpPr>
          <p:nvPr>
            <p:ph sz="quarter" idx="13"/>
          </p:nvPr>
        </p:nvSpPr>
        <p:spPr>
          <a:xfrm>
            <a:off x="365760" y="1600200"/>
            <a:ext cx="4041648" cy="452628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7" name="Date Placeholder 6"/>
          <p:cNvSpPr>
            <a:spLocks noGrp="1"/>
          </p:cNvSpPr>
          <p:nvPr>
            <p:ph type="dt" sz="half" idx="10"/>
          </p:nvPr>
        </p:nvSpPr>
        <p:spPr>
          <a:xfrm>
            <a:off x="6363347" y="6356350"/>
            <a:ext cx="2085975" cy="365125"/>
          </a:xfrm>
          <a:prstGeom prst="rect">
            <a:avLst/>
          </a:prstGeom>
        </p:spPr>
        <p:txBody>
          <a:bodyPr/>
          <a:lstStyle/>
          <a:p>
            <a:pPr eaLnBrk="1" latinLnBrk="0" hangingPunct="1"/>
            <a:endParaRPr lang="en-US"/>
          </a:p>
        </p:txBody>
      </p:sp>
      <p:sp>
        <p:nvSpPr>
          <p:cNvPr id="8" name="Footer Placeholder 7"/>
          <p:cNvSpPr>
            <a:spLocks noGrp="1"/>
          </p:cNvSpPr>
          <p:nvPr>
            <p:ph type="ftr" sz="quarter" idx="11"/>
          </p:nvPr>
        </p:nvSpPr>
        <p:spPr>
          <a:xfrm>
            <a:off x="659165" y="6356350"/>
            <a:ext cx="2847975" cy="365125"/>
          </a:xfrm>
          <a:prstGeom prst="rect">
            <a:avLst/>
          </a:prstGeom>
        </p:spPr>
        <p:txBody>
          <a:bodyPr/>
          <a:lstStyle/>
          <a:p>
            <a:endParaRPr kumimoji="0" lang="en-US"/>
          </a:p>
        </p:txBody>
      </p:sp>
      <p:sp>
        <p:nvSpPr>
          <p:cNvPr id="9" name="Slide Number Placeholder 8"/>
          <p:cNvSpPr>
            <a:spLocks noGrp="1"/>
          </p:cNvSpPr>
          <p:nvPr>
            <p:ph type="sldNum" sz="quarter" idx="12"/>
          </p:nvPr>
        </p:nvSpPr>
        <p:spPr>
          <a:xfrm>
            <a:off x="8543278" y="6356350"/>
            <a:ext cx="561975" cy="365125"/>
          </a:xfrm>
          <a:prstGeom prst="rect">
            <a:avLst/>
          </a:prstGeom>
        </p:spPr>
        <p:txBody>
          <a:bodyPr/>
          <a:lstStyle/>
          <a:p>
            <a:pPr eaLnBrk="1" latinLnBrk="0" hangingPunct="1"/>
            <a:fld id="{EA7C8D44-3667-46F6-9772-CC52308E2A7F}" type="slidenum">
              <a:rPr kumimoji="0" lang="en-US" smtClean="0"/>
              <a:pPr eaLnBrk="1" latinLnBrk="0" hangingPunct="1"/>
              <a:t>‹N°›</a:t>
            </a:fld>
            <a:endParaRPr kumimoji="0" lang="en-US"/>
          </a:p>
        </p:txBody>
      </p:sp>
      <p:sp>
        <p:nvSpPr>
          <p:cNvPr id="11" name="Content Placeholder 10"/>
          <p:cNvSpPr>
            <a:spLocks noGrp="1"/>
          </p:cNvSpPr>
          <p:nvPr>
            <p:ph sz="quarter" idx="13"/>
          </p:nvPr>
        </p:nvSpPr>
        <p:spPr>
          <a:xfrm>
            <a:off x="457200" y="2212848"/>
            <a:ext cx="4041648" cy="391363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a:xfrm>
            <a:off x="6363347" y="6356350"/>
            <a:ext cx="2085975" cy="365125"/>
          </a:xfrm>
          <a:prstGeom prst="rect">
            <a:avLst/>
          </a:prstGeom>
        </p:spPr>
        <p:txBody>
          <a:bodyPr/>
          <a:lstStyle/>
          <a:p>
            <a:pPr eaLnBrk="1" latinLnBrk="0" hangingPunct="1"/>
            <a:endParaRPr lang="en-US"/>
          </a:p>
        </p:txBody>
      </p:sp>
      <p:sp>
        <p:nvSpPr>
          <p:cNvPr id="4" name="Footer Placeholder 3"/>
          <p:cNvSpPr>
            <a:spLocks noGrp="1"/>
          </p:cNvSpPr>
          <p:nvPr>
            <p:ph type="ftr" sz="quarter" idx="11"/>
          </p:nvPr>
        </p:nvSpPr>
        <p:spPr>
          <a:xfrm>
            <a:off x="659165" y="6356350"/>
            <a:ext cx="2847975" cy="365125"/>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8543278" y="6356350"/>
            <a:ext cx="561975" cy="365125"/>
          </a:xfrm>
          <a:prstGeom prst="rect">
            <a:avLst/>
          </a:prstGeom>
        </p:spPr>
        <p:txBody>
          <a:bodyPr/>
          <a:lstStyle/>
          <a:p>
            <a:pPr eaLnBrk="1" latinLnBrk="0" hangingPunct="1"/>
            <a:fld id="{EA7C8D44-3667-46F6-9772-CC52308E2A7F}" type="slidenum">
              <a:rPr kumimoji="0" lang="en-US" smtClean="0"/>
              <a:pPr eaLnBrk="1" latinLnBrk="0" hangingPunct="1"/>
              <a:t>‹N°›</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363347" y="6356350"/>
            <a:ext cx="2085975" cy="365125"/>
          </a:xfrm>
          <a:prstGeom prst="rect">
            <a:avLst/>
          </a:prstGeom>
        </p:spPr>
        <p:txBody>
          <a:bodyPr/>
          <a:lstStyle/>
          <a:p>
            <a:pPr eaLnBrk="1" latinLnBrk="0" hangingPunct="1"/>
            <a:endParaRPr lang="en-US"/>
          </a:p>
        </p:txBody>
      </p:sp>
      <p:sp>
        <p:nvSpPr>
          <p:cNvPr id="3" name="Footer Placeholder 2"/>
          <p:cNvSpPr>
            <a:spLocks noGrp="1"/>
          </p:cNvSpPr>
          <p:nvPr>
            <p:ph type="ftr" sz="quarter" idx="11"/>
          </p:nvPr>
        </p:nvSpPr>
        <p:spPr>
          <a:xfrm>
            <a:off x="659165" y="6356350"/>
            <a:ext cx="2847975" cy="365125"/>
          </a:xfrm>
          <a:prstGeom prst="rect">
            <a:avLst/>
          </a:prstGeom>
        </p:spPr>
        <p:txBody>
          <a:bodyPr/>
          <a:lstStyle/>
          <a:p>
            <a:endParaRPr kumimoji="0" lang="en-US"/>
          </a:p>
        </p:txBody>
      </p:sp>
      <p:sp>
        <p:nvSpPr>
          <p:cNvPr id="4" name="Slide Number Placeholder 3"/>
          <p:cNvSpPr>
            <a:spLocks noGrp="1"/>
          </p:cNvSpPr>
          <p:nvPr>
            <p:ph type="sldNum" sz="quarter" idx="12"/>
          </p:nvPr>
        </p:nvSpPr>
        <p:spPr>
          <a:xfrm>
            <a:off x="8543278" y="6356350"/>
            <a:ext cx="561975" cy="365125"/>
          </a:xfrm>
          <a:prstGeom prst="rect">
            <a:avLst/>
          </a:prstGeom>
        </p:spPr>
        <p:txBody>
          <a:bodyPr/>
          <a:lstStyle/>
          <a:p>
            <a:pPr eaLnBrk="1" latinLnBrk="0" hangingPunct="1"/>
            <a:fld id="{EA7C8D44-3667-46F6-9772-CC52308E2A7F}" type="slidenum">
              <a:rPr kumimoji="0" lang="en-US" smtClean="0"/>
              <a:pPr eaLnBrk="1" latinLnBrk="0" hangingPunct="1"/>
              <a:t>‹N°›</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smtClean="0"/>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pPr eaLnBrk="1" latinLnBrk="0" hangingPunct="1"/>
            <a:endParaRPr lang="en-US"/>
          </a:p>
        </p:txBody>
      </p:sp>
      <p:sp>
        <p:nvSpPr>
          <p:cNvPr id="6" name="Footer Placeholder 5"/>
          <p:cNvSpPr>
            <a:spLocks noGrp="1"/>
          </p:cNvSpPr>
          <p:nvPr>
            <p:ph type="ftr" sz="quarter" idx="11"/>
          </p:nvPr>
        </p:nvSpPr>
        <p:spPr>
          <a:xfrm>
            <a:off x="659165" y="6356350"/>
            <a:ext cx="2847975"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pPr eaLnBrk="1" latinLnBrk="0" hangingPunct="1"/>
            <a:fld id="{EA7C8D44-3667-46F6-9772-CC52308E2A7F}" type="slidenum">
              <a:rPr kumimoji="0" lang="en-US" smtClean="0"/>
              <a:pPr eaLnBrk="1" latinLnBrk="0" hangingPunct="1"/>
              <a:t>‹N°›</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smtClean="0"/>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a:xfrm>
            <a:off x="6363347" y="6356350"/>
            <a:ext cx="2085975" cy="365125"/>
          </a:xfrm>
          <a:prstGeom prst="rect">
            <a:avLst/>
          </a:prstGeom>
        </p:spPr>
        <p:txBody>
          <a:bodyPr/>
          <a:lstStyle/>
          <a:p>
            <a:pPr eaLnBrk="1" latinLnBrk="0" hangingPunct="1"/>
            <a:endParaRPr lang="en-US"/>
          </a:p>
        </p:txBody>
      </p:sp>
      <p:sp>
        <p:nvSpPr>
          <p:cNvPr id="6" name="Footer Placeholder 5"/>
          <p:cNvSpPr>
            <a:spLocks noGrp="1"/>
          </p:cNvSpPr>
          <p:nvPr>
            <p:ph type="ftr" sz="quarter" idx="11"/>
          </p:nvPr>
        </p:nvSpPr>
        <p:spPr>
          <a:xfrm>
            <a:off x="659165" y="6356350"/>
            <a:ext cx="2847975"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8543278" y="6356350"/>
            <a:ext cx="561975" cy="365125"/>
          </a:xfrm>
          <a:prstGeom prst="rect">
            <a:avLst/>
          </a:prstGeom>
        </p:spPr>
        <p:txBody>
          <a:bodyPr/>
          <a:lstStyle/>
          <a:p>
            <a:pPr eaLnBrk="1" latinLnBrk="0" hangingPunct="1"/>
            <a:fld id="{EA7C8D44-3667-46F6-9772-CC52308E2A7F}" type="slidenum">
              <a:rPr kumimoji="0" lang="en-US" smtClean="0"/>
              <a:pPr eaLnBrk="1" latinLnBrk="0" hangingPunct="1"/>
              <a:t>‹N°›</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www.jacques-cartier.fr/"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espace-formation.e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dirty="0" smtClean="0"/>
              <a:t>Modifiez le style du titre</a:t>
            </a:r>
            <a:endParaRPr lang="en-US" dirty="0"/>
          </a:p>
        </p:txBody>
      </p:sp>
      <p:sp>
        <p:nvSpPr>
          <p:cNvPr id="3" name="Text Placeholder 2"/>
          <p:cNvSpPr>
            <a:spLocks noGrp="1"/>
          </p:cNvSpPr>
          <p:nvPr>
            <p:ph type="body" idx="1"/>
          </p:nvPr>
        </p:nvSpPr>
        <p:spPr>
          <a:xfrm>
            <a:off x="467544" y="1783357"/>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US" dirty="0" smtClean="0"/>
          </a:p>
        </p:txBody>
      </p:sp>
      <p:sp>
        <p:nvSpPr>
          <p:cNvPr id="10" name="ZoneTexte 9"/>
          <p:cNvSpPr txBox="1"/>
          <p:nvPr/>
        </p:nvSpPr>
        <p:spPr>
          <a:xfrm>
            <a:off x="1583668" y="6309320"/>
            <a:ext cx="5976664" cy="292709"/>
          </a:xfrm>
          <a:prstGeom prst="rect">
            <a:avLst/>
          </a:prstGeom>
          <a:noFill/>
        </p:spPr>
        <p:txBody>
          <a:bodyPr wrap="square" rtlCol="0">
            <a:spAutoFit/>
          </a:bodyPr>
          <a:lstStyle/>
          <a:p>
            <a:pPr algn="ctr"/>
            <a:r>
              <a:rPr lang="fr-FR" sz="1400" dirty="0" smtClean="0">
                <a:solidFill>
                  <a:schemeClr val="accent1"/>
                </a:solidFill>
              </a:rPr>
              <a:t>Jacques Cartier – </a:t>
            </a:r>
            <a:r>
              <a:rPr lang="fr-FR" sz="1400" dirty="0" smtClean="0">
                <a:solidFill>
                  <a:schemeClr val="accent1"/>
                </a:solidFill>
                <a:hlinkClick r:id="rId14"/>
              </a:rPr>
              <a:t>www.espace-formation.eu</a:t>
            </a:r>
            <a:r>
              <a:rPr lang="fr-FR" sz="1400" baseline="0" dirty="0" smtClean="0">
                <a:solidFill>
                  <a:schemeClr val="accent1"/>
                </a:solidFill>
              </a:rPr>
              <a:t> – </a:t>
            </a:r>
            <a:r>
              <a:rPr lang="fr-FR" sz="1400" baseline="0" dirty="0" smtClean="0">
                <a:solidFill>
                  <a:schemeClr val="accent1"/>
                </a:solidFill>
                <a:hlinkClick r:id="rId15"/>
              </a:rPr>
              <a:t>www.jacques-cartier.fr</a:t>
            </a:r>
            <a:r>
              <a:rPr lang="fr-FR" sz="1400" baseline="0" dirty="0" smtClean="0">
                <a:solidFill>
                  <a:schemeClr val="accent1"/>
                </a:solidFill>
              </a:rPr>
              <a:t> </a:t>
            </a:r>
            <a:r>
              <a:rPr lang="fr-FR" sz="1400" dirty="0" smtClean="0">
                <a:solidFill>
                  <a:schemeClr val="accent1"/>
                </a:solidFill>
              </a:rPr>
              <a:t> </a:t>
            </a:r>
            <a:endParaRPr lang="fr-FR" sz="1400" dirty="0">
              <a:solidFill>
                <a:schemeClr val="accent1"/>
              </a:solidFill>
            </a:endParaRPr>
          </a:p>
        </p:txBody>
      </p:sp>
      <p:sp>
        <p:nvSpPr>
          <p:cNvPr id="11" name="Flèche droite 10">
            <a:hlinkClick r:id="" action="ppaction://hlinkshowjump?jump=nextslide"/>
          </p:cNvPr>
          <p:cNvSpPr/>
          <p:nvPr/>
        </p:nvSpPr>
        <p:spPr>
          <a:xfrm>
            <a:off x="8316416" y="6309320"/>
            <a:ext cx="720000" cy="36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droite 11">
            <a:hlinkClick r:id="" action="ppaction://hlinkshowjump?jump=previousslide"/>
          </p:cNvPr>
          <p:cNvSpPr/>
          <p:nvPr/>
        </p:nvSpPr>
        <p:spPr>
          <a:xfrm flipH="1">
            <a:off x="863668" y="6309320"/>
            <a:ext cx="720000" cy="360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riangle isocèle 12">
            <a:hlinkClick r:id="" action="ppaction://hlinkshowjump?jump=firstslide"/>
          </p:cNvPr>
          <p:cNvSpPr/>
          <p:nvPr/>
        </p:nvSpPr>
        <p:spPr>
          <a:xfrm>
            <a:off x="163524" y="6309320"/>
            <a:ext cx="395536" cy="402228"/>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hf hdr="0" dt="0"/>
  <p:txStyles>
    <p:titleStyle>
      <a:lvl1pPr algn="ctr" defTabSz="914400" rtl="0" eaLnBrk="1" latinLnBrk="0" hangingPunct="1">
        <a:lnSpc>
          <a:spcPts val="5800"/>
        </a:lnSpc>
        <a:spcBef>
          <a:spcPct val="0"/>
        </a:spcBef>
        <a:buNone/>
        <a:defRPr sz="4400" kern="1200">
          <a:solidFill>
            <a:schemeClr val="tx2"/>
          </a:solidFill>
          <a:effectLst>
            <a:outerShdw blurRad="63500" dist="38100" dir="5400000" algn="t" rotWithShape="0">
              <a:prstClr val="black">
                <a:alpha val="25000"/>
              </a:prstClr>
            </a:outerShdw>
          </a:effectLst>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Courier New" pitchFamily="49" charset="0"/>
        <a:buChar char="o"/>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Courier New" pitchFamily="49" charset="0"/>
        <a:buChar char="o"/>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http://creativecommons.org/licenses/by-nc-sa/4.0/" TargetMode="External"/><Relationship Id="rId4" Type="http://schemas.openxmlformats.org/officeDocument/2006/relationships/hyperlink" Target="http://www.flickr.com/photos/79874673@N0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jacques-cartier.fr/blogue/cours-en-ligne-avantages-dun-logiciel-auteur/" TargetMode="External"/><Relationship Id="rId5" Type="http://schemas.openxmlformats.org/officeDocument/2006/relationships/hyperlink" Target="http://www.jacques-cartier.fr/role_tuteur/" TargetMode="External"/><Relationship Id="rId4" Type="http://schemas.openxmlformats.org/officeDocument/2006/relationships/hyperlink" Target="http://lewebpedagogique.com/prepac2i2e/2015/02/23/classe_virtuell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http://www.c2i.education.fr/IMG/pdf/BO_5_03022011_Arrete14122010_Referentiel.pdf"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hyperlink" Target="https://www.mindomo.com/mindmap/fe2a6ad545834da19c24357998302a2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c2i.education.fr/spip.php?article216" TargetMode="External"/><Relationship Id="rId2" Type="http://schemas.openxmlformats.org/officeDocument/2006/relationships/hyperlink" Target="http://www.tpack.org/" TargetMode="External"/><Relationship Id="rId1" Type="http://schemas.openxmlformats.org/officeDocument/2006/relationships/slideLayout" Target="../slideLayouts/slideLayout2.xml"/><Relationship Id="rId5" Type="http://schemas.openxmlformats.org/officeDocument/2006/relationships/hyperlink" Target="http://www.jacques-cartier.fr/blogue/?s=professionnalisation&amp;submit.x=15&amp;submit.y=15" TargetMode="External"/><Relationship Id="rId4" Type="http://schemas.openxmlformats.org/officeDocument/2006/relationships/hyperlink" Target="http://www.education.gouv.fr/cid53320/mene1019796a.html"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flickr.com/photos/shebalso/" TargetMode="External"/><Relationship Id="rId4" Type="http://schemas.openxmlformats.org/officeDocument/2006/relationships/hyperlink" Target="https://creativecommons.org/licenses/by-nc-sa/2.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tpack.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ursus.edu/dossiers-articles/articles/18437/strategies-integration-des-tice-dans-les/#.VOhapi47aVB"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www.flickr.com/photos/courosa/" TargetMode="External"/><Relationship Id="rId4" Type="http://schemas.openxmlformats.org/officeDocument/2006/relationships/hyperlink" Target="https://creativecommons.org/licenses/by-nc-sa/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0"/>
            <a:ext cx="9036496" cy="1772816"/>
          </a:xfrm>
        </p:spPr>
        <p:txBody>
          <a:bodyPr/>
          <a:lstStyle/>
          <a:p>
            <a:pPr marL="3175" indent="0" eaLnBrk="1" hangingPunct="1">
              <a:spcBef>
                <a:spcPts val="600"/>
              </a:spcBef>
              <a:spcAft>
                <a:spcPts val="600"/>
              </a:spcAft>
            </a:pPr>
            <a:r>
              <a:rPr lang="fr-FR" sz="5000" dirty="0" smtClean="0"/>
              <a:t>Un nouveau cœur de métier pour le professeur ?</a:t>
            </a:r>
          </a:p>
        </p:txBody>
      </p:sp>
      <p:pic>
        <p:nvPicPr>
          <p:cNvPr id="5" name="Image 4" descr="lanterne_magique.jpg"/>
          <p:cNvPicPr>
            <a:picLocks noChangeAspect="1"/>
          </p:cNvPicPr>
          <p:nvPr/>
        </p:nvPicPr>
        <p:blipFill>
          <a:blip r:embed="rId3" cstate="print"/>
          <a:stretch>
            <a:fillRect/>
          </a:stretch>
        </p:blipFill>
        <p:spPr>
          <a:xfrm>
            <a:off x="376722" y="2108762"/>
            <a:ext cx="2448272" cy="3764397"/>
          </a:xfrm>
          <a:prstGeom prst="rect">
            <a:avLst/>
          </a:prstGeom>
          <a:ln>
            <a:solidFill>
              <a:schemeClr val="accent1"/>
            </a:solidFill>
          </a:ln>
        </p:spPr>
      </p:pic>
      <p:sp>
        <p:nvSpPr>
          <p:cNvPr id="8" name="Rectangle 7"/>
          <p:cNvSpPr/>
          <p:nvPr/>
        </p:nvSpPr>
        <p:spPr>
          <a:xfrm>
            <a:off x="771144" y="5933915"/>
            <a:ext cx="1659429" cy="264047"/>
          </a:xfrm>
          <a:prstGeom prst="rect">
            <a:avLst/>
          </a:prstGeom>
          <a:solidFill>
            <a:schemeClr val="accent1">
              <a:lumMod val="20000"/>
              <a:lumOff val="80000"/>
            </a:schemeClr>
          </a:solidFill>
          <a:ln>
            <a:solidFill>
              <a:schemeClr val="accent1"/>
            </a:solidFill>
          </a:ln>
        </p:spPr>
        <p:txBody>
          <a:bodyPr wrap="none">
            <a:spAutoFit/>
          </a:bodyPr>
          <a:lstStyle/>
          <a:p>
            <a:r>
              <a:rPr lang="fr-FR" sz="1200" dirty="0" err="1" smtClean="0">
                <a:hlinkClick r:id="rId4" action="ppaction://hlinkfile"/>
              </a:rPr>
              <a:t>Magic</a:t>
            </a:r>
            <a:r>
              <a:rPr lang="fr-FR" sz="1200" dirty="0" smtClean="0">
                <a:hlinkClick r:id="rId4" action="ppaction://hlinkfile"/>
              </a:rPr>
              <a:t> </a:t>
            </a:r>
            <a:r>
              <a:rPr lang="fr-FR" sz="1200" dirty="0" err="1" smtClean="0">
                <a:hlinkClick r:id="rId4" action="ppaction://hlinkfile"/>
              </a:rPr>
              <a:t>Lantern</a:t>
            </a:r>
            <a:r>
              <a:rPr lang="fr-FR" sz="1200" dirty="0" smtClean="0">
                <a:hlinkClick r:id="rId4" action="ppaction://hlinkfile"/>
              </a:rPr>
              <a:t> Shows</a:t>
            </a:r>
            <a:endParaRPr lang="fr-FR" sz="1200" dirty="0"/>
          </a:p>
        </p:txBody>
      </p:sp>
      <p:sp>
        <p:nvSpPr>
          <p:cNvPr id="2" name="Espace réservé du numéro de diapositive 1"/>
          <p:cNvSpPr>
            <a:spLocks noGrp="1"/>
          </p:cNvSpPr>
          <p:nvPr>
            <p:ph type="sldNum" sz="quarter" idx="4294967295"/>
          </p:nvPr>
        </p:nvSpPr>
        <p:spPr>
          <a:xfrm>
            <a:off x="7380312" y="6309320"/>
            <a:ext cx="850007" cy="365125"/>
          </a:xfrm>
          <a:prstGeom prst="rect">
            <a:avLst/>
          </a:prstGeom>
        </p:spPr>
        <p:txBody>
          <a:bodyPr/>
          <a:lstStyle/>
          <a:p>
            <a:pPr eaLnBrk="1" latinLnBrk="0" hangingPunct="1"/>
            <a:fld id="{EA7C8D44-3667-46F6-9772-CC52308E2A7F}" type="slidenum">
              <a:rPr kumimoji="0" lang="en-US" smtClean="0"/>
              <a:pPr eaLnBrk="1" latinLnBrk="0" hangingPunct="1"/>
              <a:t>1</a:t>
            </a:fld>
            <a:endParaRPr kumimoji="0" lang="en-US" dirty="0"/>
          </a:p>
        </p:txBody>
      </p:sp>
      <p:pic>
        <p:nvPicPr>
          <p:cNvPr id="3" name="Image 2">
            <a:hlinkClick r:id="rId5"/>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469443" y="5661248"/>
            <a:ext cx="1414680" cy="492063"/>
          </a:xfrm>
          <a:prstGeom prst="rect">
            <a:avLst/>
          </a:prstGeom>
        </p:spPr>
      </p:pic>
      <p:sp>
        <p:nvSpPr>
          <p:cNvPr id="4" name="ZoneTexte 3"/>
          <p:cNvSpPr txBox="1"/>
          <p:nvPr/>
        </p:nvSpPr>
        <p:spPr>
          <a:xfrm>
            <a:off x="3059832" y="2585753"/>
            <a:ext cx="5983809" cy="2124749"/>
          </a:xfrm>
          <a:prstGeom prst="rect">
            <a:avLst/>
          </a:prstGeom>
          <a:solidFill>
            <a:schemeClr val="accent1">
              <a:lumMod val="20000"/>
              <a:lumOff val="80000"/>
            </a:schemeClr>
          </a:solidFill>
          <a:ln>
            <a:solidFill>
              <a:schemeClr val="accent1"/>
            </a:solidFill>
          </a:ln>
        </p:spPr>
        <p:txBody>
          <a:bodyPr wrap="square" rtlCol="0">
            <a:spAutoFit/>
          </a:bodyPr>
          <a:lstStyle/>
          <a:p>
            <a:r>
              <a:rPr lang="fr-FR" sz="2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Par Jacques Cartier</a:t>
            </a:r>
            <a:br>
              <a:rPr lang="fr-FR" sz="28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t>Enseignant honoraire</a:t>
            </a:r>
            <a:b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t>Université de Franche-Comté – Besançon -France</a:t>
            </a:r>
            <a:b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t>Expert honoraire de la MINES</a:t>
            </a:r>
            <a:b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fr-FR"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Mission du Numérique pour l’Enseignement Supérieur</a:t>
            </a:r>
          </a:p>
          <a:p>
            <a:r>
              <a:rPr lang="fr-FR"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Ministère de l’Éducation nationale, de l’Enseignement supérieur et de la Recherche - Paris</a:t>
            </a:r>
          </a:p>
          <a:p>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Consultant Expert International</a:t>
            </a:r>
            <a:endParaRPr lang="fr-F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8356" y="0"/>
            <a:ext cx="8507288" cy="836712"/>
          </a:xfrm>
        </p:spPr>
        <p:txBody>
          <a:bodyPr/>
          <a:lstStyle/>
          <a:p>
            <a:r>
              <a:rPr lang="fr-FR" sz="4000" dirty="0" smtClean="0"/>
              <a:t>S’approprier les outils utiles  (2)</a:t>
            </a:r>
            <a:endParaRPr lang="fr-FR" sz="4000"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9144000" cy="6858000"/>
          </a:xfrm>
          <a:prstGeom prst="rect">
            <a:avLst/>
          </a:prstGeom>
        </p:spPr>
      </p:pic>
      <p:sp>
        <p:nvSpPr>
          <p:cNvPr id="5" name="ZoneTexte 4">
            <a:hlinkClick r:id="rId4"/>
          </p:cNvPr>
          <p:cNvSpPr txBox="1"/>
          <p:nvPr/>
        </p:nvSpPr>
        <p:spPr>
          <a:xfrm>
            <a:off x="4910347" y="6145919"/>
            <a:ext cx="3161062" cy="521681"/>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fr-FR"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Communique</a:t>
            </a:r>
            <a:br>
              <a:rPr lang="fr-FR"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fr-FR" sz="1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Cliquer ce cadre pour visualiser un exemple</a:t>
            </a:r>
            <a:endParaRPr lang="fr-FR"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ZoneTexte 7">
            <a:hlinkClick r:id="rId5"/>
          </p:cNvPr>
          <p:cNvSpPr txBox="1"/>
          <p:nvPr/>
        </p:nvSpPr>
        <p:spPr>
          <a:xfrm>
            <a:off x="6876256" y="5301208"/>
            <a:ext cx="2134695" cy="664797"/>
          </a:xfrm>
          <a:prstGeom prst="rect">
            <a:avLst/>
          </a:prstGeom>
          <a:solidFill>
            <a:schemeClr val="accent2">
              <a:lumMod val="20000"/>
              <a:lumOff val="80000"/>
            </a:schemeClr>
          </a:solidFill>
          <a:ln>
            <a:solidFill>
              <a:schemeClr val="accent2"/>
            </a:solidFill>
          </a:ln>
        </p:spPr>
        <p:txBody>
          <a:bodyPr wrap="square" rtlCol="0">
            <a:spAutoFit/>
          </a:bodyPr>
          <a:lstStyle/>
          <a:p>
            <a:pPr algn="ctr"/>
            <a:r>
              <a:rPr lang="fr-FR" sz="2000" dirty="0">
                <a:solidFill>
                  <a:schemeClr val="tx1"/>
                </a:solidFill>
                <a:latin typeface="Verdana" panose="020B0604030504040204" pitchFamily="34" charset="0"/>
                <a:ea typeface="Verdana" panose="020B0604030504040204" pitchFamily="34" charset="0"/>
                <a:cs typeface="Verdana" panose="020B0604030504040204" pitchFamily="34" charset="0"/>
              </a:rPr>
              <a:t>Tutore</a:t>
            </a:r>
            <a:br>
              <a:rPr lang="fr-FR" sz="2000" dirty="0">
                <a:solidFill>
                  <a:schemeClr val="tx1"/>
                </a:solidFill>
                <a:latin typeface="Verdana" panose="020B0604030504040204" pitchFamily="34" charset="0"/>
                <a:ea typeface="Verdana" panose="020B0604030504040204" pitchFamily="34" charset="0"/>
                <a:cs typeface="Verdana" panose="020B0604030504040204" pitchFamily="34" charset="0"/>
              </a:rPr>
            </a:br>
            <a:r>
              <a:rPr lang="fr-FR" sz="1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Cliquer ce cadre pour visualiser un exemple</a:t>
            </a:r>
            <a:endParaRPr lang="fr-FR"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ZoneTexte 8"/>
          <p:cNvSpPr txBox="1"/>
          <p:nvPr/>
        </p:nvSpPr>
        <p:spPr>
          <a:xfrm>
            <a:off x="0" y="6144599"/>
            <a:ext cx="3266864" cy="37856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fr-FR"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Aide à l’apprentissage</a:t>
            </a:r>
            <a:endParaRPr lang="fr-FR" sz="2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ZoneTexte 9">
            <a:hlinkClick r:id="rId6"/>
          </p:cNvPr>
          <p:cNvSpPr txBox="1"/>
          <p:nvPr/>
        </p:nvSpPr>
        <p:spPr>
          <a:xfrm>
            <a:off x="-18723" y="3060512"/>
            <a:ext cx="3960440" cy="521681"/>
          </a:xfrm>
          <a:prstGeom prst="rect">
            <a:avLst/>
          </a:prstGeom>
          <a:solidFill>
            <a:schemeClr val="accent3">
              <a:lumMod val="20000"/>
              <a:lumOff val="80000"/>
            </a:schemeClr>
          </a:solidFill>
          <a:ln>
            <a:solidFill>
              <a:schemeClr val="accent2"/>
            </a:solidFill>
          </a:ln>
        </p:spPr>
        <p:txBody>
          <a:bodyPr wrap="square" rtlCol="0">
            <a:spAutoFit/>
          </a:bodyPr>
          <a:lstStyle/>
          <a:p>
            <a:pPr algn="ctr"/>
            <a:r>
              <a:rPr lang="fr-FR"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Concepteur de cours en ligne</a:t>
            </a:r>
            <a:br>
              <a:rPr lang="fr-FR" sz="2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br>
            <a:r>
              <a:rPr lang="fr-FR" sz="1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Cliquer </a:t>
            </a:r>
            <a:r>
              <a:rPr lang="fr-FR" sz="1000" dirty="0">
                <a:solidFill>
                  <a:schemeClr val="tx1"/>
                </a:solidFill>
                <a:latin typeface="Verdana" panose="020B0604030504040204" pitchFamily="34" charset="0"/>
                <a:ea typeface="Verdana" panose="020B0604030504040204" pitchFamily="34" charset="0"/>
                <a:cs typeface="Verdana" panose="020B0604030504040204" pitchFamily="34" charset="0"/>
              </a:rPr>
              <a:t>c</a:t>
            </a:r>
            <a:r>
              <a:rPr lang="fr-FR" sz="10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e cadre pour visualiser un exemple</a:t>
            </a:r>
            <a:endParaRPr lang="fr-FR" sz="10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ZoneTexte 10"/>
          <p:cNvSpPr txBox="1"/>
          <p:nvPr/>
        </p:nvSpPr>
        <p:spPr>
          <a:xfrm>
            <a:off x="5187051" y="48361"/>
            <a:ext cx="3823900" cy="607602"/>
          </a:xfrm>
          <a:prstGeom prst="rect">
            <a:avLst/>
          </a:prstGeom>
          <a:solidFill>
            <a:srgbClr val="FFFF00"/>
          </a:solidFill>
          <a:ln>
            <a:solidFill>
              <a:schemeClr val="accent1">
                <a:shade val="50000"/>
              </a:schemeClr>
            </a:solidFill>
          </a:ln>
        </p:spPr>
        <p:txBody>
          <a:bodyPr wrap="square" rtlCol="0">
            <a:spAutoFit/>
          </a:bodyPr>
          <a:lstStyle/>
          <a:p>
            <a:pPr algn="ctr"/>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t>Formation aux outils nécessaire</a:t>
            </a:r>
            <a:endParaRPr lang="fr-F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ZoneTexte 11"/>
          <p:cNvSpPr txBox="1"/>
          <p:nvPr/>
        </p:nvSpPr>
        <p:spPr>
          <a:xfrm>
            <a:off x="7027293" y="1036680"/>
            <a:ext cx="2088232" cy="607602"/>
          </a:xfrm>
          <a:prstGeom prst="rect">
            <a:avLst/>
          </a:prstGeom>
          <a:solidFill>
            <a:srgbClr val="FFFF00"/>
          </a:solidFill>
          <a:ln>
            <a:solidFill>
              <a:schemeClr val="accent1">
                <a:shade val="50000"/>
              </a:schemeClr>
            </a:solidFill>
          </a:ln>
        </p:spPr>
        <p:txBody>
          <a:bodyPr wrap="square" rtlCol="0">
            <a:spAutoFit/>
          </a:bodyPr>
          <a:lstStyle/>
          <a:p>
            <a:pPr algn="ctr"/>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t>Dextérité liée aux usages</a:t>
            </a:r>
            <a:endParaRPr lang="fr-F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ZoneTexte 12"/>
          <p:cNvSpPr txBox="1"/>
          <p:nvPr/>
        </p:nvSpPr>
        <p:spPr>
          <a:xfrm>
            <a:off x="206277" y="271599"/>
            <a:ext cx="2499082" cy="349968"/>
          </a:xfrm>
          <a:prstGeom prst="rect">
            <a:avLst/>
          </a:prstGeom>
          <a:solidFill>
            <a:srgbClr val="FFFF00"/>
          </a:solidFill>
          <a:ln>
            <a:solidFill>
              <a:schemeClr val="accent1">
                <a:shade val="50000"/>
              </a:schemeClr>
            </a:solidFill>
          </a:ln>
        </p:spPr>
        <p:txBody>
          <a:bodyPr wrap="square" rtlCol="0">
            <a:spAutoFit/>
          </a:bodyPr>
          <a:lstStyle/>
          <a:p>
            <a:pPr algn="ctr"/>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t>Outils du Web 2.0</a:t>
            </a:r>
            <a:endParaRPr lang="fr-F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ZoneTexte 13"/>
          <p:cNvSpPr txBox="1"/>
          <p:nvPr/>
        </p:nvSpPr>
        <p:spPr>
          <a:xfrm>
            <a:off x="9348" y="861696"/>
            <a:ext cx="2499082" cy="349968"/>
          </a:xfrm>
          <a:prstGeom prst="rect">
            <a:avLst/>
          </a:prstGeom>
          <a:solidFill>
            <a:srgbClr val="FFFF00"/>
          </a:solidFill>
          <a:ln>
            <a:solidFill>
              <a:schemeClr val="accent1">
                <a:shade val="50000"/>
              </a:schemeClr>
            </a:solidFill>
          </a:ln>
        </p:spPr>
        <p:txBody>
          <a:bodyPr wrap="square" rtlCol="0">
            <a:spAutoFit/>
          </a:bodyPr>
          <a:lstStyle/>
          <a:p>
            <a:pPr algn="ctr"/>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t>Outils nomades</a:t>
            </a:r>
            <a:endParaRPr lang="fr-F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p:cNvSpPr txBox="1"/>
          <p:nvPr/>
        </p:nvSpPr>
        <p:spPr>
          <a:xfrm>
            <a:off x="40164" y="1469298"/>
            <a:ext cx="2499082" cy="607602"/>
          </a:xfrm>
          <a:prstGeom prst="rect">
            <a:avLst/>
          </a:prstGeom>
          <a:solidFill>
            <a:srgbClr val="FFFF00"/>
          </a:solidFill>
          <a:ln>
            <a:solidFill>
              <a:schemeClr val="accent1">
                <a:shade val="50000"/>
              </a:schemeClr>
            </a:solidFill>
          </a:ln>
        </p:spPr>
        <p:txBody>
          <a:bodyPr wrap="square" rtlCol="0">
            <a:spAutoFit/>
          </a:bodyPr>
          <a:lstStyle/>
          <a:p>
            <a:pPr algn="ctr"/>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rPr>
              <a:t>La plateforme n’est plus le seul outil</a:t>
            </a:r>
            <a:endParaRPr lang="fr-F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56601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sz="quarter"/>
          </p:nvPr>
        </p:nvSpPr>
        <p:spPr/>
        <p:txBody>
          <a:bodyPr/>
          <a:lstStyle/>
          <a:p>
            <a:r>
              <a:rPr lang="fr-FR" dirty="0"/>
              <a:t>Les </a:t>
            </a:r>
            <a:r>
              <a:rPr lang="fr-FR" dirty="0" smtClean="0"/>
              <a:t>certifications </a:t>
            </a:r>
            <a:r>
              <a:rPr lang="fr-FR" dirty="0" smtClean="0"/>
              <a:t>en France</a:t>
            </a:r>
            <a:endParaRPr lang="fr-FR" dirty="0"/>
          </a:p>
        </p:txBody>
      </p:sp>
      <p:graphicFrame>
        <p:nvGraphicFramePr>
          <p:cNvPr id="40988" name="Group 28"/>
          <p:cNvGraphicFramePr>
            <a:graphicFrameLocks noGrp="1"/>
          </p:cNvGraphicFramePr>
          <p:nvPr>
            <p:ph sz="quarter" idx="1"/>
          </p:nvPr>
        </p:nvGraphicFramePr>
        <p:xfrm>
          <a:off x="251520" y="908720"/>
          <a:ext cx="735013" cy="2304925"/>
        </p:xfrm>
        <a:graphic>
          <a:graphicData uri="http://schemas.openxmlformats.org/drawingml/2006/table">
            <a:tbl>
              <a:tblPr/>
              <a:tblGrid>
                <a:gridCol w="735013"/>
              </a:tblGrid>
              <a:tr h="576625">
                <a:tc>
                  <a:txBody>
                    <a:bodyPr/>
                    <a:lstStyle/>
                    <a:p>
                      <a:pPr marL="0" marR="0" lvl="0" indent="0" algn="just"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err="1" smtClean="0">
                          <a:ln>
                            <a:noFill/>
                          </a:ln>
                          <a:solidFill>
                            <a:srgbClr val="000000"/>
                          </a:solidFill>
                          <a:effectLst/>
                          <a:latin typeface="Verdana" pitchFamily="34" charset="0"/>
                          <a:ea typeface="Arial Unicode MS" pitchFamily="34" charset="-128"/>
                          <a:cs typeface="Arial Unicode MS" pitchFamily="34" charset="-128"/>
                        </a:rPr>
                        <a:t>CISI</a:t>
                      </a:r>
                      <a:endPar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625">
                <a:tc>
                  <a:txBody>
                    <a:bodyPr/>
                    <a:lstStyle/>
                    <a:p>
                      <a:pPr marL="0" marR="0" lvl="0" indent="0" algn="just"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smtClean="0">
                          <a:ln>
                            <a:noFill/>
                          </a:ln>
                          <a:solidFill>
                            <a:srgbClr val="000000"/>
                          </a:solidFill>
                          <a:effectLst/>
                          <a:latin typeface="Verdana" pitchFamily="34" charset="0"/>
                          <a:ea typeface="Arial Unicode MS" pitchFamily="34" charset="-128"/>
                          <a:cs typeface="Arial Unicode MS" pitchFamily="34" charset="-128"/>
                        </a:rPr>
                        <a:t>NSI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5050">
                <a:tc>
                  <a:txBody>
                    <a:bodyPr/>
                    <a:lstStyle/>
                    <a:p>
                      <a:pPr marL="0" marR="0" lvl="0" indent="0" algn="just"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smtClean="0">
                          <a:ln>
                            <a:noFill/>
                          </a:ln>
                          <a:solidFill>
                            <a:srgbClr val="000000"/>
                          </a:solidFill>
                          <a:effectLst/>
                          <a:latin typeface="Verdana" pitchFamily="34" charset="0"/>
                          <a:ea typeface="Arial Unicode MS" pitchFamily="34" charset="-128"/>
                          <a:cs typeface="Arial Unicode MS" pitchFamily="34" charset="-128"/>
                        </a:rPr>
                        <a:t>PIM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625">
                <a:tc>
                  <a:txBody>
                    <a:bodyPr/>
                    <a:lstStyle/>
                    <a:p>
                      <a:pPr marL="0" marR="0" lvl="0" indent="0" algn="just"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B2i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0986" name="Group 26"/>
          <p:cNvGraphicFramePr>
            <a:graphicFrameLocks noGrp="1"/>
          </p:cNvGraphicFramePr>
          <p:nvPr>
            <p:ph sz="quarter" idx="2"/>
            <p:extLst>
              <p:ext uri="{D42A27DB-BD31-4B8C-83A1-F6EECF244321}">
                <p14:modId xmlns:p14="http://schemas.microsoft.com/office/powerpoint/2010/main" val="2490684075"/>
              </p:ext>
            </p:extLst>
          </p:nvPr>
        </p:nvGraphicFramePr>
        <p:xfrm>
          <a:off x="1979613" y="2636838"/>
          <a:ext cx="1654175" cy="414338"/>
        </p:xfrm>
        <a:graphic>
          <a:graphicData uri="http://schemas.openxmlformats.org/drawingml/2006/table">
            <a:tbl>
              <a:tblPr/>
              <a:tblGrid>
                <a:gridCol w="1654175"/>
              </a:tblGrid>
              <a:tr h="414338">
                <a:tc>
                  <a:txBody>
                    <a:bodyPr/>
                    <a:lstStyle/>
                    <a:p>
                      <a:pPr marL="0" marR="0" lvl="0" indent="0" algn="just"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C2i niveau1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122" name="Group 162"/>
          <p:cNvGraphicFramePr>
            <a:graphicFrameLocks noGrp="1"/>
          </p:cNvGraphicFramePr>
          <p:nvPr>
            <p:ph sz="quarter" idx="3"/>
          </p:nvPr>
        </p:nvGraphicFramePr>
        <p:xfrm>
          <a:off x="1258888" y="5013325"/>
          <a:ext cx="1655762" cy="458788"/>
        </p:xfrm>
        <a:graphic>
          <a:graphicData uri="http://schemas.openxmlformats.org/drawingml/2006/table">
            <a:tbl>
              <a:tblPr/>
              <a:tblGrid>
                <a:gridCol w="1655762"/>
              </a:tblGrid>
              <a:tr h="458788">
                <a:tc>
                  <a:txBody>
                    <a:bodyPr/>
                    <a:lstStyle/>
                    <a:p>
                      <a:pPr marL="0" marR="0" lvl="0" indent="0" algn="just"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B2i FC Greta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011" name="Group 51"/>
          <p:cNvGraphicFramePr>
            <a:graphicFrameLocks noGrp="1"/>
          </p:cNvGraphicFramePr>
          <p:nvPr>
            <p:ph sz="quarter" idx="4"/>
            <p:extLst>
              <p:ext uri="{D42A27DB-BD31-4B8C-83A1-F6EECF244321}">
                <p14:modId xmlns:p14="http://schemas.microsoft.com/office/powerpoint/2010/main" val="765690552"/>
              </p:ext>
            </p:extLst>
          </p:nvPr>
        </p:nvGraphicFramePr>
        <p:xfrm>
          <a:off x="3707904" y="2636044"/>
          <a:ext cx="2517775" cy="801180"/>
        </p:xfrm>
        <a:graphic>
          <a:graphicData uri="http://schemas.openxmlformats.org/drawingml/2006/table">
            <a:tbl>
              <a:tblPr/>
              <a:tblGrid>
                <a:gridCol w="2517775"/>
              </a:tblGrid>
              <a:tr h="458788">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2400" b="1"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C2i niveau 2 enseignant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graphicFrame>
        <p:nvGraphicFramePr>
          <p:cNvPr id="41095" name="Group 135"/>
          <p:cNvGraphicFramePr>
            <a:graphicFrameLocks noGrp="1"/>
          </p:cNvGraphicFramePr>
          <p:nvPr>
            <p:extLst>
              <p:ext uri="{D42A27DB-BD31-4B8C-83A1-F6EECF244321}">
                <p14:modId xmlns:p14="http://schemas.microsoft.com/office/powerpoint/2010/main" val="442112000"/>
              </p:ext>
            </p:extLst>
          </p:nvPr>
        </p:nvGraphicFramePr>
        <p:xfrm>
          <a:off x="3419474" y="5661248"/>
          <a:ext cx="3888830" cy="368491"/>
        </p:xfrm>
        <a:graphic>
          <a:graphicData uri="http://schemas.openxmlformats.org/drawingml/2006/table">
            <a:tbl>
              <a:tblPr/>
              <a:tblGrid>
                <a:gridCol w="3888830"/>
              </a:tblGrid>
              <a:tr h="288925">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C2i niveau 2 métiers du droit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108" name="Group 148"/>
          <p:cNvGraphicFramePr>
            <a:graphicFrameLocks noGrp="1"/>
          </p:cNvGraphicFramePr>
          <p:nvPr>
            <p:extLst>
              <p:ext uri="{D42A27DB-BD31-4B8C-83A1-F6EECF244321}">
                <p14:modId xmlns:p14="http://schemas.microsoft.com/office/powerpoint/2010/main" val="3263132644"/>
              </p:ext>
            </p:extLst>
          </p:nvPr>
        </p:nvGraphicFramePr>
        <p:xfrm>
          <a:off x="5508625" y="1773238"/>
          <a:ext cx="2197100" cy="592138"/>
        </p:xfrm>
        <a:graphic>
          <a:graphicData uri="http://schemas.openxmlformats.org/drawingml/2006/table">
            <a:tbl>
              <a:tblPr/>
              <a:tblGrid>
                <a:gridCol w="2197100"/>
              </a:tblGrid>
              <a:tr h="592138">
                <a:tc>
                  <a:txBody>
                    <a:bodyPr/>
                    <a:lstStyle/>
                    <a:p>
                      <a:pPr marL="0" marR="0" lvl="0" indent="0" algn="l"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C2i niveau 2</a:t>
                      </a:r>
                      <a:b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br>
                      <a:r>
                        <a:rPr kumimoji="0" lang="fr-FR" sz="14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métiers de la santé</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096" name="Group 136"/>
          <p:cNvGraphicFramePr>
            <a:graphicFrameLocks noGrp="1"/>
          </p:cNvGraphicFramePr>
          <p:nvPr/>
        </p:nvGraphicFramePr>
        <p:xfrm>
          <a:off x="5724525" y="4509120"/>
          <a:ext cx="2447925" cy="368491"/>
        </p:xfrm>
        <a:graphic>
          <a:graphicData uri="http://schemas.openxmlformats.org/drawingml/2006/table">
            <a:tbl>
              <a:tblPr/>
              <a:tblGrid>
                <a:gridCol w="2447925"/>
              </a:tblGrid>
              <a:tr h="360363">
                <a:tc>
                  <a:txBody>
                    <a:bodyPr/>
                    <a:lstStyle/>
                    <a:p>
                      <a:pPr marL="0" marR="0" lvl="0" indent="0" algn="just"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Rénovation du B2i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graphicFrame>
        <p:nvGraphicFramePr>
          <p:cNvPr id="41098" name="Group 138"/>
          <p:cNvGraphicFramePr>
            <a:graphicFrameLocks noGrp="1"/>
          </p:cNvGraphicFramePr>
          <p:nvPr/>
        </p:nvGraphicFramePr>
        <p:xfrm>
          <a:off x="6012160" y="5085184"/>
          <a:ext cx="2808288" cy="368491"/>
        </p:xfrm>
        <a:graphic>
          <a:graphicData uri="http://schemas.openxmlformats.org/drawingml/2006/table">
            <a:tbl>
              <a:tblPr/>
              <a:tblGrid>
                <a:gridCol w="2808288"/>
              </a:tblGrid>
              <a:tr h="360363">
                <a:tc>
                  <a:txBody>
                    <a:bodyPr/>
                    <a:lstStyle/>
                    <a:p>
                      <a:pPr marL="0" marR="0" lvl="0" indent="0" algn="just"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Rénovation B2i adulte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graphicFrame>
        <p:nvGraphicFramePr>
          <p:cNvPr id="41109" name="Group 149"/>
          <p:cNvGraphicFramePr>
            <a:graphicFrameLocks noGrp="1"/>
          </p:cNvGraphicFramePr>
          <p:nvPr>
            <p:extLst>
              <p:ext uri="{D42A27DB-BD31-4B8C-83A1-F6EECF244321}">
                <p14:modId xmlns:p14="http://schemas.microsoft.com/office/powerpoint/2010/main" val="4107066412"/>
              </p:ext>
            </p:extLst>
          </p:nvPr>
        </p:nvGraphicFramePr>
        <p:xfrm>
          <a:off x="6372225" y="765175"/>
          <a:ext cx="2520950" cy="799529"/>
        </p:xfrm>
        <a:graphic>
          <a:graphicData uri="http://schemas.openxmlformats.org/drawingml/2006/table">
            <a:tbl>
              <a:tblPr/>
              <a:tblGrid>
                <a:gridCol w="2520950"/>
              </a:tblGrid>
              <a:tr h="592138">
                <a:tc>
                  <a:txBody>
                    <a:bodyPr/>
                    <a:lstStyle/>
                    <a:p>
                      <a:pPr marL="0" marR="0" lvl="0" indent="0" algn="l"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chemeClr val="tx1"/>
                          </a:solidFill>
                          <a:effectLst/>
                          <a:latin typeface="Verdana" pitchFamily="34" charset="0"/>
                          <a:ea typeface="Arial Unicode MS" pitchFamily="34" charset="-128"/>
                          <a:cs typeface="Arial Unicode MS" pitchFamily="34" charset="-128"/>
                        </a:rPr>
                        <a:t>C2i niveau 2</a:t>
                      </a:r>
                      <a:r>
                        <a:rPr kumimoji="0" lang="fr-FR" sz="1600" b="0" i="0" u="none" strike="noStrike" cap="none" normalizeH="0" baseline="0" dirty="0" smtClean="0">
                          <a:ln>
                            <a:noFill/>
                          </a:ln>
                          <a:solidFill>
                            <a:schemeClr val="tx1"/>
                          </a:solidFill>
                          <a:effectLst/>
                          <a:latin typeface="Verdana" pitchFamily="34" charset="0"/>
                          <a:ea typeface="Arial Unicode MS" pitchFamily="34" charset="-128"/>
                          <a:cs typeface="Arial Unicode MS" pitchFamily="34" charset="-128"/>
                        </a:rPr>
                        <a:t> </a:t>
                      </a:r>
                      <a:r>
                        <a:rPr kumimoji="0" lang="fr-FR" sz="1400" b="0" i="0" u="none" strike="noStrike" cap="none" normalizeH="0" baseline="0" dirty="0" smtClean="0">
                          <a:ln>
                            <a:noFill/>
                          </a:ln>
                          <a:solidFill>
                            <a:schemeClr val="tx1"/>
                          </a:solidFill>
                          <a:effectLst/>
                          <a:latin typeface="Verdana" pitchFamily="34" charset="0"/>
                          <a:ea typeface="Arial Unicode MS" pitchFamily="34" charset="-128"/>
                          <a:cs typeface="Arial Unicode MS" pitchFamily="34" charset="-128"/>
                        </a:rPr>
                        <a:t>Environnement et développement durable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41090" name="Group 130"/>
          <p:cNvGraphicFramePr>
            <a:graphicFrameLocks noGrp="1"/>
          </p:cNvGraphicFramePr>
          <p:nvPr/>
        </p:nvGraphicFramePr>
        <p:xfrm>
          <a:off x="1" y="3860800"/>
          <a:ext cx="8964612" cy="368491"/>
        </p:xfrm>
        <a:graphic>
          <a:graphicData uri="http://schemas.openxmlformats.org/drawingml/2006/table">
            <a:tbl>
              <a:tblPr/>
              <a:tblGrid>
                <a:gridCol w="1120991"/>
                <a:gridCol w="1119331"/>
                <a:gridCol w="1120992"/>
                <a:gridCol w="1122653"/>
                <a:gridCol w="1119331"/>
                <a:gridCol w="1120991"/>
                <a:gridCol w="1119331"/>
                <a:gridCol w="1120992"/>
              </a:tblGrid>
              <a:tr h="360363">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2000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2001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2002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2003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2004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2005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2006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2007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100" name="Line 140"/>
          <p:cNvSpPr>
            <a:spLocks noChangeShapeType="1"/>
          </p:cNvSpPr>
          <p:nvPr/>
        </p:nvSpPr>
        <p:spPr bwMode="auto">
          <a:xfrm>
            <a:off x="539552" y="3212976"/>
            <a:ext cx="0" cy="649288"/>
          </a:xfrm>
          <a:prstGeom prst="line">
            <a:avLst/>
          </a:prstGeom>
          <a:noFill/>
          <a:ln w="76200">
            <a:solidFill>
              <a:schemeClr val="accent1"/>
            </a:solidFill>
            <a:round/>
            <a:headEnd/>
            <a:tailEnd type="triangle" w="med" len="med"/>
          </a:ln>
          <a:effectLst/>
        </p:spPr>
        <p:txBody>
          <a:bodyPr/>
          <a:lstStyle/>
          <a:p>
            <a:endParaRPr lang="fr-FR"/>
          </a:p>
        </p:txBody>
      </p:sp>
      <p:sp>
        <p:nvSpPr>
          <p:cNvPr id="41101" name="Line 141"/>
          <p:cNvSpPr>
            <a:spLocks noChangeShapeType="1"/>
          </p:cNvSpPr>
          <p:nvPr/>
        </p:nvSpPr>
        <p:spPr bwMode="auto">
          <a:xfrm>
            <a:off x="3059113" y="3141663"/>
            <a:ext cx="0" cy="649287"/>
          </a:xfrm>
          <a:prstGeom prst="line">
            <a:avLst/>
          </a:prstGeom>
          <a:noFill/>
          <a:ln w="76200">
            <a:solidFill>
              <a:schemeClr val="accent1"/>
            </a:solidFill>
            <a:round/>
            <a:headEnd/>
            <a:tailEnd type="triangle" w="med" len="med"/>
          </a:ln>
          <a:effectLst/>
        </p:spPr>
        <p:txBody>
          <a:bodyPr/>
          <a:lstStyle/>
          <a:p>
            <a:endParaRPr lang="fr-FR"/>
          </a:p>
        </p:txBody>
      </p:sp>
      <p:sp>
        <p:nvSpPr>
          <p:cNvPr id="41104" name="Line 144"/>
          <p:cNvSpPr>
            <a:spLocks noChangeShapeType="1"/>
          </p:cNvSpPr>
          <p:nvPr/>
        </p:nvSpPr>
        <p:spPr bwMode="auto">
          <a:xfrm flipV="1">
            <a:off x="1979613" y="4292600"/>
            <a:ext cx="0" cy="649288"/>
          </a:xfrm>
          <a:prstGeom prst="line">
            <a:avLst/>
          </a:prstGeom>
          <a:noFill/>
          <a:ln w="76200">
            <a:solidFill>
              <a:schemeClr val="accent1"/>
            </a:solidFill>
            <a:round/>
            <a:headEnd/>
            <a:tailEnd type="triangle" w="med" len="med"/>
          </a:ln>
          <a:effectLst/>
        </p:spPr>
        <p:txBody>
          <a:bodyPr/>
          <a:lstStyle/>
          <a:p>
            <a:endParaRPr lang="fr-FR"/>
          </a:p>
        </p:txBody>
      </p:sp>
      <p:sp>
        <p:nvSpPr>
          <p:cNvPr id="41106" name="Line 146"/>
          <p:cNvSpPr>
            <a:spLocks noChangeShapeType="1"/>
          </p:cNvSpPr>
          <p:nvPr/>
        </p:nvSpPr>
        <p:spPr bwMode="auto">
          <a:xfrm flipV="1">
            <a:off x="5219700" y="4292600"/>
            <a:ext cx="0" cy="1296640"/>
          </a:xfrm>
          <a:prstGeom prst="line">
            <a:avLst/>
          </a:prstGeom>
          <a:noFill/>
          <a:ln w="76200">
            <a:solidFill>
              <a:schemeClr val="accent1"/>
            </a:solidFill>
            <a:round/>
            <a:headEnd/>
            <a:tailEnd type="triangle" w="med" len="med"/>
          </a:ln>
          <a:effectLst/>
        </p:spPr>
        <p:txBody>
          <a:bodyPr/>
          <a:lstStyle/>
          <a:p>
            <a:endParaRPr lang="fr-FR"/>
          </a:p>
        </p:txBody>
      </p:sp>
      <p:graphicFrame>
        <p:nvGraphicFramePr>
          <p:cNvPr id="41110" name="Group 150"/>
          <p:cNvGraphicFramePr>
            <a:graphicFrameLocks noGrp="1"/>
          </p:cNvGraphicFramePr>
          <p:nvPr>
            <p:extLst>
              <p:ext uri="{D42A27DB-BD31-4B8C-83A1-F6EECF244321}">
                <p14:modId xmlns:p14="http://schemas.microsoft.com/office/powerpoint/2010/main" val="3679231848"/>
              </p:ext>
            </p:extLst>
          </p:nvPr>
        </p:nvGraphicFramePr>
        <p:xfrm>
          <a:off x="6659563" y="2492375"/>
          <a:ext cx="2197100" cy="592138"/>
        </p:xfrm>
        <a:graphic>
          <a:graphicData uri="http://schemas.openxmlformats.org/drawingml/2006/table">
            <a:tbl>
              <a:tblPr/>
              <a:tblGrid>
                <a:gridCol w="2197100"/>
              </a:tblGrid>
              <a:tr h="592138">
                <a:tc>
                  <a:txBody>
                    <a:bodyPr/>
                    <a:lstStyle/>
                    <a:p>
                      <a:pPr marL="0" marR="0" lvl="0" indent="0" algn="l"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C2i niveau 2</a:t>
                      </a:r>
                      <a:br>
                        <a:rPr kumimoji="0" lang="fr-FR" sz="1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br>
                      <a:r>
                        <a:rPr kumimoji="0" lang="fr-FR" sz="14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métiers de l’ingénieur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116" name="Line 156"/>
          <p:cNvSpPr>
            <a:spLocks noChangeShapeType="1"/>
          </p:cNvSpPr>
          <p:nvPr/>
        </p:nvSpPr>
        <p:spPr bwMode="auto">
          <a:xfrm flipV="1">
            <a:off x="7596188" y="4221163"/>
            <a:ext cx="0" cy="288925"/>
          </a:xfrm>
          <a:prstGeom prst="line">
            <a:avLst/>
          </a:prstGeom>
          <a:noFill/>
          <a:ln w="76200">
            <a:solidFill>
              <a:schemeClr val="accent1"/>
            </a:solidFill>
            <a:round/>
            <a:headEnd/>
            <a:tailEnd type="triangle" w="med" len="med"/>
          </a:ln>
          <a:effectLst/>
        </p:spPr>
        <p:txBody>
          <a:bodyPr/>
          <a:lstStyle/>
          <a:p>
            <a:endParaRPr lang="fr-FR"/>
          </a:p>
        </p:txBody>
      </p:sp>
      <p:sp>
        <p:nvSpPr>
          <p:cNvPr id="41117" name="Line 157"/>
          <p:cNvSpPr>
            <a:spLocks noChangeShapeType="1"/>
          </p:cNvSpPr>
          <p:nvPr/>
        </p:nvSpPr>
        <p:spPr bwMode="auto">
          <a:xfrm flipV="1">
            <a:off x="8964613" y="4437063"/>
            <a:ext cx="0" cy="649287"/>
          </a:xfrm>
          <a:prstGeom prst="line">
            <a:avLst/>
          </a:prstGeom>
          <a:noFill/>
          <a:ln w="76200">
            <a:solidFill>
              <a:schemeClr val="accent2"/>
            </a:solidFill>
            <a:round/>
            <a:headEnd/>
            <a:tailEnd type="triangle" w="med" len="med"/>
          </a:ln>
          <a:effectLst/>
        </p:spPr>
        <p:txBody>
          <a:bodyPr/>
          <a:lstStyle/>
          <a:p>
            <a:endParaRPr lang="fr-FR"/>
          </a:p>
        </p:txBody>
      </p:sp>
      <p:sp>
        <p:nvSpPr>
          <p:cNvPr id="41118" name="Line 158"/>
          <p:cNvSpPr>
            <a:spLocks noChangeShapeType="1"/>
          </p:cNvSpPr>
          <p:nvPr/>
        </p:nvSpPr>
        <p:spPr bwMode="auto">
          <a:xfrm>
            <a:off x="8964613" y="1484313"/>
            <a:ext cx="0" cy="2303462"/>
          </a:xfrm>
          <a:prstGeom prst="line">
            <a:avLst/>
          </a:prstGeom>
          <a:noFill/>
          <a:ln w="76200">
            <a:solidFill>
              <a:schemeClr val="accent2"/>
            </a:solidFill>
            <a:round/>
            <a:headEnd/>
            <a:tailEnd type="triangle" w="med" len="med"/>
          </a:ln>
          <a:effectLst/>
        </p:spPr>
        <p:txBody>
          <a:bodyPr/>
          <a:lstStyle/>
          <a:p>
            <a:endParaRPr lang="fr-FR"/>
          </a:p>
        </p:txBody>
      </p:sp>
      <p:sp>
        <p:nvSpPr>
          <p:cNvPr id="41119" name="Line 159"/>
          <p:cNvSpPr>
            <a:spLocks noChangeShapeType="1"/>
          </p:cNvSpPr>
          <p:nvPr/>
        </p:nvSpPr>
        <p:spPr bwMode="auto">
          <a:xfrm>
            <a:off x="6516688" y="2420938"/>
            <a:ext cx="0" cy="1368425"/>
          </a:xfrm>
          <a:prstGeom prst="line">
            <a:avLst/>
          </a:prstGeom>
          <a:noFill/>
          <a:ln w="76200">
            <a:solidFill>
              <a:schemeClr val="accent1"/>
            </a:solidFill>
            <a:round/>
            <a:headEnd/>
            <a:tailEnd type="triangle" w="med" len="med"/>
          </a:ln>
          <a:effectLst/>
        </p:spPr>
        <p:txBody>
          <a:bodyPr/>
          <a:lstStyle/>
          <a:p>
            <a:endParaRPr lang="fr-FR"/>
          </a:p>
        </p:txBody>
      </p:sp>
      <p:sp>
        <p:nvSpPr>
          <p:cNvPr id="41120" name="Line 160"/>
          <p:cNvSpPr>
            <a:spLocks noChangeShapeType="1"/>
          </p:cNvSpPr>
          <p:nvPr/>
        </p:nvSpPr>
        <p:spPr bwMode="auto">
          <a:xfrm>
            <a:off x="5219700" y="3356992"/>
            <a:ext cx="0" cy="503808"/>
          </a:xfrm>
          <a:prstGeom prst="line">
            <a:avLst/>
          </a:prstGeom>
          <a:noFill/>
          <a:ln w="76200">
            <a:solidFill>
              <a:schemeClr val="accent1"/>
            </a:solidFill>
            <a:round/>
            <a:headEnd/>
            <a:tailEnd type="triangle" w="med" len="med"/>
          </a:ln>
          <a:effectLst/>
        </p:spPr>
        <p:txBody>
          <a:bodyPr/>
          <a:lstStyle/>
          <a:p>
            <a:endParaRPr lang="fr-FR"/>
          </a:p>
        </p:txBody>
      </p:sp>
    </p:spTree>
    <p:extLst>
      <p:ext uri="{BB962C8B-B14F-4D97-AF65-F5344CB8AC3E}">
        <p14:creationId xmlns:p14="http://schemas.microsoft.com/office/powerpoint/2010/main" val="23342461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4"/>
          <p:cNvSpPr>
            <a:spLocks noGrp="1" noChangeArrowheads="1"/>
          </p:cNvSpPr>
          <p:nvPr>
            <p:ph type="title" sz="quarter"/>
          </p:nvPr>
        </p:nvSpPr>
        <p:spPr/>
        <p:txBody>
          <a:bodyPr/>
          <a:lstStyle/>
          <a:p>
            <a:r>
              <a:rPr lang="fr-FR" dirty="0" smtClean="0"/>
              <a:t>Le C2i2e enseignant</a:t>
            </a:r>
            <a:endParaRPr lang="fr-FR" dirty="0"/>
          </a:p>
        </p:txBody>
      </p:sp>
      <p:graphicFrame>
        <p:nvGraphicFramePr>
          <p:cNvPr id="28" name="Group 26"/>
          <p:cNvGraphicFramePr>
            <a:graphicFrameLocks noGrp="1"/>
          </p:cNvGraphicFramePr>
          <p:nvPr>
            <p:ph sz="quarter" idx="2"/>
            <p:extLst>
              <p:ext uri="{D42A27DB-BD31-4B8C-83A1-F6EECF244321}">
                <p14:modId xmlns:p14="http://schemas.microsoft.com/office/powerpoint/2010/main" val="2223438237"/>
              </p:ext>
            </p:extLst>
          </p:nvPr>
        </p:nvGraphicFramePr>
        <p:xfrm>
          <a:off x="1079612" y="3202741"/>
          <a:ext cx="6984776" cy="1008111"/>
        </p:xfrm>
        <a:graphic>
          <a:graphicData uri="http://schemas.openxmlformats.org/drawingml/2006/table">
            <a:tbl>
              <a:tblPr/>
              <a:tblGrid>
                <a:gridCol w="6984776"/>
              </a:tblGrid>
              <a:tr h="1008111">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28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C2i2e obligatoire pour entrer dans le métier d’enseignant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00"/>
                    </a:solidFill>
                  </a:tcPr>
                </a:tc>
              </a:tr>
            </a:tbl>
          </a:graphicData>
        </a:graphic>
      </p:graphicFrame>
      <p:graphicFrame>
        <p:nvGraphicFramePr>
          <p:cNvPr id="41090" name="Group 130"/>
          <p:cNvGraphicFramePr>
            <a:graphicFrameLocks noGrp="1"/>
          </p:cNvGraphicFramePr>
          <p:nvPr>
            <p:extLst>
              <p:ext uri="{D42A27DB-BD31-4B8C-83A1-F6EECF244321}">
                <p14:modId xmlns:p14="http://schemas.microsoft.com/office/powerpoint/2010/main" val="1137456126"/>
              </p:ext>
            </p:extLst>
          </p:nvPr>
        </p:nvGraphicFramePr>
        <p:xfrm>
          <a:off x="2663788" y="4958792"/>
          <a:ext cx="3816424" cy="1322832"/>
        </p:xfrm>
        <a:graphic>
          <a:graphicData uri="http://schemas.openxmlformats.org/drawingml/2006/table">
            <a:tbl>
              <a:tblPr/>
              <a:tblGrid>
                <a:gridCol w="3816424"/>
              </a:tblGrid>
              <a:tr h="864096">
                <a:tc>
                  <a:txBody>
                    <a:bodyPr/>
                    <a:lstStyle/>
                    <a:p>
                      <a:pPr marL="0" marR="0" lvl="0" indent="0" algn="ctr" defTabSz="449263" rtl="0" eaLnBrk="1" fontAlgn="base" latinLnBrk="0" hangingPunct="1">
                        <a:lnSpc>
                          <a:spcPct val="101000"/>
                        </a:lnSpc>
                        <a:spcBef>
                          <a:spcPts val="300"/>
                        </a:spcBef>
                        <a:spcAft>
                          <a:spcPts val="600"/>
                        </a:spcAft>
                        <a:buClr>
                          <a:srgbClr val="000000"/>
                        </a:buClr>
                        <a:buSzPct val="100000"/>
                        <a:buFont typeface="Verdana" pitchFamily="34" charset="0"/>
                        <a:buNone/>
                        <a:tabLst/>
                      </a:pPr>
                      <a:r>
                        <a:rPr kumimoji="0" lang="fr-FR" sz="8000" b="0" i="0" u="none" strike="noStrike" cap="none" normalizeH="0" baseline="0" dirty="0" smtClean="0">
                          <a:ln>
                            <a:noFill/>
                          </a:ln>
                          <a:solidFill>
                            <a:srgbClr val="000000"/>
                          </a:solidFill>
                          <a:effectLst/>
                          <a:latin typeface="Verdana" pitchFamily="34" charset="0"/>
                          <a:ea typeface="Arial Unicode MS" pitchFamily="34" charset="-128"/>
                          <a:cs typeface="Arial Unicode MS" pitchFamily="34" charset="-128"/>
                        </a:rPr>
                        <a:t>2011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1101" name="Line 141"/>
          <p:cNvSpPr>
            <a:spLocks noChangeShapeType="1"/>
          </p:cNvSpPr>
          <p:nvPr/>
        </p:nvSpPr>
        <p:spPr bwMode="auto">
          <a:xfrm>
            <a:off x="4572000" y="4221088"/>
            <a:ext cx="0" cy="792088"/>
          </a:xfrm>
          <a:prstGeom prst="line">
            <a:avLst/>
          </a:prstGeom>
          <a:noFill/>
          <a:ln w="76200">
            <a:solidFill>
              <a:schemeClr val="accent1"/>
            </a:solidFill>
            <a:round/>
            <a:headEnd/>
            <a:tailEnd type="triangle" w="med" len="med"/>
          </a:ln>
          <a:effectLst/>
        </p:spPr>
        <p:txBody>
          <a:bodyPr/>
          <a:lstStyle/>
          <a:p>
            <a:endParaRPr lang="fr-FR"/>
          </a:p>
        </p:txBody>
      </p:sp>
      <p:sp>
        <p:nvSpPr>
          <p:cNvPr id="9" name="ZoneTexte 8"/>
          <p:cNvSpPr txBox="1"/>
          <p:nvPr/>
        </p:nvSpPr>
        <p:spPr>
          <a:xfrm>
            <a:off x="6630721" y="5921689"/>
            <a:ext cx="2304256" cy="349968"/>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fr-FR" dirty="0" smtClean="0">
                <a:solidFill>
                  <a:schemeClr val="tx1"/>
                </a:solidFill>
                <a:latin typeface="Verdana" panose="020B0604030504040204" pitchFamily="34" charset="0"/>
                <a:ea typeface="Verdana" panose="020B0604030504040204" pitchFamily="34" charset="0"/>
                <a:cs typeface="Verdana" panose="020B0604030504040204" pitchFamily="34" charset="0"/>
                <a:hlinkClick r:id="rId3"/>
              </a:rPr>
              <a:t>Référentiel C2i2e</a:t>
            </a:r>
            <a:endParaRPr lang="fr-FR"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7233" y="764704"/>
            <a:ext cx="6189535" cy="2304256"/>
          </a:xfrm>
          <a:prstGeom prst="rect">
            <a:avLst/>
          </a:prstGeom>
          <a:ln>
            <a:solidFill>
              <a:schemeClr val="accent1"/>
            </a:solidFill>
          </a:ln>
        </p:spPr>
      </p:pic>
    </p:spTree>
    <p:extLst>
      <p:ext uri="{BB962C8B-B14F-4D97-AF65-F5344CB8AC3E}">
        <p14:creationId xmlns:p14="http://schemas.microsoft.com/office/powerpoint/2010/main" val="2197477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892480" cy="836712"/>
          </a:xfrm>
        </p:spPr>
        <p:txBody>
          <a:bodyPr/>
          <a:lstStyle/>
          <a:p>
            <a:r>
              <a:rPr lang="fr-FR" sz="3200" dirty="0" smtClean="0"/>
              <a:t>Concevoir une séance incluant les Tice</a:t>
            </a:r>
            <a:endParaRPr lang="fr-FR" sz="3200" dirty="0"/>
          </a:p>
        </p:txBody>
      </p:sp>
      <p:sp>
        <p:nvSpPr>
          <p:cNvPr id="3" name="Espace réservé du contenu 2"/>
          <p:cNvSpPr>
            <a:spLocks noGrp="1"/>
          </p:cNvSpPr>
          <p:nvPr>
            <p:ph idx="1"/>
          </p:nvPr>
        </p:nvSpPr>
        <p:spPr>
          <a:xfrm>
            <a:off x="381000" y="1143001"/>
            <a:ext cx="8380413" cy="989856"/>
          </a:xfrm>
        </p:spPr>
        <p:txBody>
          <a:bodyPr/>
          <a:lstStyle/>
          <a:p>
            <a:r>
              <a:rPr lang="fr-FR" dirty="0" smtClean="0"/>
              <a:t>Proposition d’une carte mentale pour concevoir une séance incluant les Tice</a:t>
            </a:r>
            <a:endParaRPr lang="fr-FR" dirty="0"/>
          </a:p>
        </p:txBody>
      </p:sp>
      <p:sp>
        <p:nvSpPr>
          <p:cNvPr id="8" name="ZoneTexte 7"/>
          <p:cNvSpPr txBox="1"/>
          <p:nvPr/>
        </p:nvSpPr>
        <p:spPr>
          <a:xfrm>
            <a:off x="5997376" y="2132856"/>
            <a:ext cx="2880320" cy="264047"/>
          </a:xfrm>
          <a:prstGeom prst="rect">
            <a:avLst/>
          </a:prstGeom>
          <a:solidFill>
            <a:schemeClr val="accent1">
              <a:lumMod val="20000"/>
              <a:lumOff val="80000"/>
            </a:schemeClr>
          </a:solidFill>
          <a:ln>
            <a:solidFill>
              <a:schemeClr val="accent1"/>
            </a:solidFill>
          </a:ln>
        </p:spPr>
        <p:txBody>
          <a:bodyPr wrap="square" rtlCol="0">
            <a:spAutoFit/>
          </a:bodyPr>
          <a:lstStyle/>
          <a:p>
            <a:pPr algn="ctr"/>
            <a:r>
              <a:rPr lang="fr-FR" sz="1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Cliquer sur la carte</a:t>
            </a:r>
            <a:endParaRPr lang="fr-FR"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pic>
        <p:nvPicPr>
          <p:cNvPr id="4" name="Image 3">
            <a:hlinkClick r:id="rId3"/>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1395" y="2672815"/>
            <a:ext cx="8781210" cy="2916426"/>
          </a:xfrm>
          <a:prstGeom prst="rect">
            <a:avLst/>
          </a:prstGeom>
          <a:ln>
            <a:solidFill>
              <a:schemeClr val="accent1"/>
            </a:solidFill>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Crédits</a:t>
            </a:r>
            <a:endParaRPr lang="fr-FR" dirty="0"/>
          </a:p>
        </p:txBody>
      </p:sp>
      <p:sp>
        <p:nvSpPr>
          <p:cNvPr id="3" name="Espace réservé du contenu 2"/>
          <p:cNvSpPr>
            <a:spLocks noGrp="1"/>
          </p:cNvSpPr>
          <p:nvPr>
            <p:ph idx="1"/>
          </p:nvPr>
        </p:nvSpPr>
        <p:spPr>
          <a:xfrm>
            <a:off x="539552" y="1052737"/>
            <a:ext cx="8229600" cy="1296143"/>
          </a:xfrm>
        </p:spPr>
        <p:txBody>
          <a:bodyPr>
            <a:normAutofit/>
          </a:bodyPr>
          <a:lstStyle/>
          <a:p>
            <a:r>
              <a:rPr lang="fr-FR" dirty="0" smtClean="0"/>
              <a:t>Images en Creative Commons avec le noms des auteur(e)s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Liens utiles</a:t>
            </a:r>
            <a:endParaRPr lang="fr-FR" dirty="0"/>
          </a:p>
        </p:txBody>
      </p:sp>
      <p:sp>
        <p:nvSpPr>
          <p:cNvPr id="3" name="Espace réservé du contenu 2"/>
          <p:cNvSpPr>
            <a:spLocks noGrp="1"/>
          </p:cNvSpPr>
          <p:nvPr>
            <p:ph idx="1"/>
          </p:nvPr>
        </p:nvSpPr>
        <p:spPr>
          <a:solidFill>
            <a:schemeClr val="accent1">
              <a:lumMod val="20000"/>
              <a:lumOff val="80000"/>
            </a:schemeClr>
          </a:solidFill>
          <a:ln>
            <a:solidFill>
              <a:schemeClr val="accent1"/>
            </a:solidFill>
          </a:ln>
        </p:spPr>
        <p:txBody>
          <a:bodyPr>
            <a:normAutofit lnSpcReduction="10000"/>
          </a:bodyPr>
          <a:lstStyle/>
          <a:p>
            <a:r>
              <a:rPr lang="fr-FR" dirty="0" smtClean="0"/>
              <a:t>Le site </a:t>
            </a:r>
            <a:r>
              <a:rPr lang="fr-FR" dirty="0" err="1" smtClean="0"/>
              <a:t>TPaCK</a:t>
            </a:r>
            <a:endParaRPr lang="fr-FR" dirty="0" smtClean="0"/>
          </a:p>
          <a:p>
            <a:pPr lvl="1"/>
            <a:r>
              <a:rPr lang="fr-FR" dirty="0">
                <a:hlinkClick r:id="rId2"/>
              </a:rPr>
              <a:t>http://www.tpack.org</a:t>
            </a:r>
            <a:r>
              <a:rPr lang="fr-FR" dirty="0" smtClean="0">
                <a:hlinkClick r:id="rId2"/>
              </a:rPr>
              <a:t>/</a:t>
            </a:r>
            <a:r>
              <a:rPr lang="fr-FR" dirty="0" smtClean="0"/>
              <a:t> </a:t>
            </a:r>
            <a:endParaRPr lang="fr-FR" dirty="0"/>
          </a:p>
          <a:p>
            <a:r>
              <a:rPr lang="fr-FR" dirty="0" smtClean="0"/>
              <a:t>Le site du C2i2e</a:t>
            </a:r>
          </a:p>
          <a:p>
            <a:pPr lvl="1"/>
            <a:r>
              <a:rPr lang="fr-FR" dirty="0">
                <a:hlinkClick r:id="rId3"/>
              </a:rPr>
              <a:t>https://</a:t>
            </a:r>
            <a:r>
              <a:rPr lang="fr-FR" dirty="0" smtClean="0">
                <a:hlinkClick r:id="rId3"/>
              </a:rPr>
              <a:t>c2i.education.fr/spip.php?article216</a:t>
            </a:r>
            <a:r>
              <a:rPr lang="fr-FR" dirty="0" smtClean="0"/>
              <a:t> </a:t>
            </a:r>
          </a:p>
          <a:p>
            <a:r>
              <a:rPr lang="fr-FR" dirty="0" smtClean="0"/>
              <a:t>Enseignement des langues et numérique </a:t>
            </a:r>
            <a:r>
              <a:rPr lang="fr-FR" sz="1700" dirty="0" smtClean="0"/>
              <a:t>(Bulletin Officiel de l’Éducation Nationale)</a:t>
            </a:r>
          </a:p>
          <a:p>
            <a:pPr lvl="1"/>
            <a:r>
              <a:rPr lang="fr-FR" dirty="0">
                <a:hlinkClick r:id="rId4"/>
              </a:rPr>
              <a:t>http://</a:t>
            </a:r>
            <a:r>
              <a:rPr lang="fr-FR" dirty="0" smtClean="0">
                <a:hlinkClick r:id="rId4"/>
              </a:rPr>
              <a:t>www.education.gouv.fr/cid53320/mene1019796a.html</a:t>
            </a:r>
            <a:r>
              <a:rPr lang="fr-FR" dirty="0" smtClean="0"/>
              <a:t> </a:t>
            </a:r>
          </a:p>
          <a:p>
            <a:r>
              <a:rPr lang="fr-FR" dirty="0" smtClean="0"/>
              <a:t>Billets sur mon blogue </a:t>
            </a:r>
            <a:r>
              <a:rPr lang="fr-FR" sz="1700" dirty="0" smtClean="0"/>
              <a:t>(thème professionnalisation)</a:t>
            </a:r>
          </a:p>
          <a:p>
            <a:pPr lvl="1"/>
            <a:r>
              <a:rPr lang="fr-FR" dirty="0">
                <a:hlinkClick r:id="rId5"/>
              </a:rPr>
              <a:t>http://www.jacques-cartier.fr/blogue/?</a:t>
            </a:r>
            <a:r>
              <a:rPr lang="fr-FR" dirty="0" smtClean="0">
                <a:hlinkClick r:id="rId5"/>
              </a:rPr>
              <a:t>s=professionnalisation&amp;submit.x=15&amp;submit.y=15</a:t>
            </a:r>
            <a:r>
              <a:rPr lang="fr-FR" dirty="0" smtClean="0"/>
              <a:t> </a:t>
            </a:r>
          </a:p>
          <a:p>
            <a:endParaRPr lang="fr-FR" dirty="0"/>
          </a:p>
        </p:txBody>
      </p:sp>
    </p:spTree>
    <p:extLst>
      <p:ext uri="{BB962C8B-B14F-4D97-AF65-F5344CB8AC3E}">
        <p14:creationId xmlns:p14="http://schemas.microsoft.com/office/powerpoint/2010/main" val="16603871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spcBef>
                <a:spcPts val="600"/>
              </a:spcBef>
              <a:spcAft>
                <a:spcPts val="600"/>
              </a:spcAft>
            </a:pPr>
            <a:r>
              <a:rPr lang="fr-FR" dirty="0" smtClean="0"/>
              <a:t>Merci de votre attention !</a:t>
            </a: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70774" y="1124744"/>
            <a:ext cx="6602453" cy="4608512"/>
          </a:xfrm>
          <a:prstGeom prst="rect">
            <a:avLst/>
          </a:prstGeom>
        </p:spPr>
      </p:pic>
      <p:sp>
        <p:nvSpPr>
          <p:cNvPr id="4" name="ZoneTexte 3"/>
          <p:cNvSpPr txBox="1"/>
          <p:nvPr/>
        </p:nvSpPr>
        <p:spPr>
          <a:xfrm>
            <a:off x="1979712" y="5968705"/>
            <a:ext cx="5184576" cy="235449"/>
          </a:xfrm>
          <a:prstGeom prst="rect">
            <a:avLst/>
          </a:prstGeom>
          <a:solidFill>
            <a:schemeClr val="accent1">
              <a:lumMod val="20000"/>
              <a:lumOff val="80000"/>
            </a:schemeClr>
          </a:solidFill>
          <a:ln>
            <a:solidFill>
              <a:schemeClr val="tx1"/>
            </a:solidFill>
          </a:ln>
        </p:spPr>
        <p:txBody>
          <a:bodyPr wrap="square" rtlCol="0">
            <a:spAutoFit/>
          </a:bodyPr>
          <a:lstStyle/>
          <a:p>
            <a:pPr algn="ctr"/>
            <a:r>
              <a:rPr lang="fr-FR" sz="1000" dirty="0">
                <a:solidFill>
                  <a:schemeClr val="accent1"/>
                </a:solidFill>
                <a:latin typeface="Verdana" panose="020B0604030504040204" pitchFamily="34" charset="0"/>
                <a:ea typeface="Verdana" panose="020B0604030504040204" pitchFamily="34" charset="0"/>
                <a:cs typeface="Verdana" panose="020B0604030504040204" pitchFamily="34" charset="0"/>
                <a:hlinkClick r:id="rId4" tooltip="Attribution-NonCommercial-ShareAlike License"/>
              </a:rPr>
              <a:t>Certains droits réservés</a:t>
            </a:r>
            <a:r>
              <a:rPr lang="fr-FR" sz="1000" dirty="0">
                <a:solidFill>
                  <a:schemeClr val="accent1"/>
                </a:solidFill>
                <a:latin typeface="Verdana" panose="020B0604030504040204" pitchFamily="34" charset="0"/>
                <a:ea typeface="Verdana" panose="020B0604030504040204" pitchFamily="34" charset="0"/>
                <a:cs typeface="Verdana" panose="020B0604030504040204" pitchFamily="34" charset="0"/>
              </a:rPr>
              <a:t> par </a:t>
            </a:r>
            <a:r>
              <a:rPr lang="fr-FR" sz="1000" dirty="0" err="1">
                <a:solidFill>
                  <a:schemeClr val="accent1"/>
                </a:solidFill>
                <a:latin typeface="Verdana" panose="020B0604030504040204" pitchFamily="34" charset="0"/>
                <a:ea typeface="Verdana" panose="020B0604030504040204" pitchFamily="34" charset="0"/>
                <a:cs typeface="Verdana" panose="020B0604030504040204" pitchFamily="34" charset="0"/>
                <a:hlinkClick r:id="rId5"/>
              </a:rPr>
              <a:t>Sheba_Also</a:t>
            </a:r>
            <a:r>
              <a:rPr lang="fr-FR" sz="1000" dirty="0">
                <a:solidFill>
                  <a:schemeClr val="accent1"/>
                </a:solidFill>
                <a:latin typeface="Verdana" panose="020B0604030504040204" pitchFamily="34" charset="0"/>
                <a:ea typeface="Verdana" panose="020B0604030504040204" pitchFamily="34" charset="0"/>
                <a:cs typeface="Verdana" panose="020B0604030504040204" pitchFamily="34" charset="0"/>
                <a:hlinkClick r:id="rId5"/>
              </a:rPr>
              <a:t> </a:t>
            </a:r>
            <a:r>
              <a:rPr lang="fr-FR" sz="1000" dirty="0" err="1">
                <a:solidFill>
                  <a:schemeClr val="accent1"/>
                </a:solidFill>
                <a:latin typeface="Verdana" panose="020B0604030504040204" pitchFamily="34" charset="0"/>
                <a:ea typeface="Verdana" panose="020B0604030504040204" pitchFamily="34" charset="0"/>
                <a:cs typeface="Verdana" panose="020B0604030504040204" pitchFamily="34" charset="0"/>
                <a:hlinkClick r:id="rId5"/>
              </a:rPr>
              <a:t>Thanks</a:t>
            </a:r>
            <a:r>
              <a:rPr lang="fr-FR" sz="1000" dirty="0">
                <a:solidFill>
                  <a:schemeClr val="accent1"/>
                </a:solidFill>
                <a:latin typeface="Verdana" panose="020B0604030504040204" pitchFamily="34" charset="0"/>
                <a:ea typeface="Verdana" panose="020B0604030504040204" pitchFamily="34" charset="0"/>
                <a:cs typeface="Verdana" panose="020B0604030504040204" pitchFamily="34" charset="0"/>
                <a:hlinkClick r:id="rId5"/>
              </a:rPr>
              <a:t> for 8.5 Million + </a:t>
            </a:r>
            <a:r>
              <a:rPr lang="fr-FR" sz="1000" dirty="0" err="1">
                <a:solidFill>
                  <a:schemeClr val="accent1"/>
                </a:solidFill>
                <a:latin typeface="Verdana" panose="020B0604030504040204" pitchFamily="34" charset="0"/>
                <a:ea typeface="Verdana" panose="020B0604030504040204" pitchFamily="34" charset="0"/>
                <a:cs typeface="Verdana" panose="020B0604030504040204" pitchFamily="34" charset="0"/>
                <a:hlinkClick r:id="rId5"/>
              </a:rPr>
              <a:t>views</a:t>
            </a:r>
            <a:endParaRPr lang="fr-FR" sz="1000"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8928992" cy="836712"/>
          </a:xfrm>
        </p:spPr>
        <p:txBody>
          <a:bodyPr/>
          <a:lstStyle/>
          <a:p>
            <a:r>
              <a:rPr lang="fr-FR" sz="3000" dirty="0" smtClean="0"/>
              <a:t>Maîtrise et imagination du chef d’orchestre</a:t>
            </a:r>
            <a:endParaRPr lang="fr-FR" sz="3000" dirty="0"/>
          </a:p>
        </p:txBody>
      </p:sp>
      <p:sp>
        <p:nvSpPr>
          <p:cNvPr id="3" name="Espace réservé du contenu 2"/>
          <p:cNvSpPr>
            <a:spLocks noGrp="1"/>
          </p:cNvSpPr>
          <p:nvPr>
            <p:ph idx="1"/>
          </p:nvPr>
        </p:nvSpPr>
        <p:spPr>
          <a:xfrm>
            <a:off x="107504" y="1052736"/>
            <a:ext cx="8856984" cy="4525963"/>
          </a:xfrm>
        </p:spPr>
        <p:txBody>
          <a:bodyPr anchor="ctr">
            <a:normAutofit/>
          </a:bodyPr>
          <a:lstStyle/>
          <a:p>
            <a:r>
              <a:rPr lang="fr-FR" dirty="0" smtClean="0"/>
              <a:t>« Chaque nouvelle technologie alimente une utopie : l’outil de référence est associé au rêve d’une certaine école ou d’une certaine société… comme toujours, les développements technologiques loin de remplacer l’enseignant (..) ne font qu’exiger de lui plus de maîtrise dans la connaissance des processus d’apprentissage et toujours plus d’imagination, … »</a:t>
            </a:r>
          </a:p>
          <a:p>
            <a:pPr lvl="4"/>
            <a:r>
              <a:rPr lang="fr-FR" dirty="0" smtClean="0"/>
              <a:t>Jacquinot, G. (1985). L’école devant les écrans. Paris, </a:t>
            </a:r>
            <a:r>
              <a:rPr lang="fr-FR" dirty="0" err="1" smtClean="0"/>
              <a:t>ESF</a:t>
            </a:r>
            <a:r>
              <a:rPr lang="fr-FR"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87624" y="0"/>
            <a:ext cx="6768752" cy="1940714"/>
          </a:xfrm>
        </p:spPr>
        <p:txBody>
          <a:bodyPr/>
          <a:lstStyle/>
          <a:p>
            <a:pPr eaLnBrk="1" hangingPunct="1"/>
            <a:r>
              <a:rPr lang="fr-FR" dirty="0" smtClean="0"/>
              <a:t>Transformer le cœur du métier, quid ?</a:t>
            </a:r>
          </a:p>
        </p:txBody>
      </p:sp>
      <p:pic>
        <p:nvPicPr>
          <p:cNvPr id="6" name="Image 5" descr="question.jpg"/>
          <p:cNvPicPr>
            <a:picLocks noChangeAspect="1"/>
          </p:cNvPicPr>
          <p:nvPr/>
        </p:nvPicPr>
        <p:blipFill>
          <a:blip r:embed="rId3" cstate="print"/>
          <a:stretch>
            <a:fillRect/>
          </a:stretch>
        </p:blipFill>
        <p:spPr>
          <a:xfrm>
            <a:off x="2874061" y="1940714"/>
            <a:ext cx="3395879" cy="4201087"/>
          </a:xfrm>
          <a:prstGeom prst="rect">
            <a:avLst/>
          </a:prstGeom>
          <a:ln>
            <a:solidFill>
              <a:schemeClr val="accent1">
                <a:shade val="50000"/>
              </a:schemeClr>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51" y="260648"/>
            <a:ext cx="9140350" cy="648072"/>
          </a:xfrm>
        </p:spPr>
        <p:txBody>
          <a:bodyPr/>
          <a:lstStyle/>
          <a:p>
            <a:r>
              <a:rPr lang="fr-FR" sz="4000" dirty="0" smtClean="0"/>
              <a:t>Le cœur du métier</a:t>
            </a:r>
            <a:endParaRPr lang="fr-FR" sz="4000" dirty="0"/>
          </a:p>
        </p:txBody>
      </p:sp>
      <p:sp>
        <p:nvSpPr>
          <p:cNvPr id="6" name="Ellipse 5"/>
          <p:cNvSpPr/>
          <p:nvPr/>
        </p:nvSpPr>
        <p:spPr>
          <a:xfrm>
            <a:off x="251520" y="1124744"/>
            <a:ext cx="4968552" cy="49685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4067944" y="1124744"/>
            <a:ext cx="4968552" cy="49685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827584" y="3218012"/>
            <a:ext cx="3240360" cy="1008225"/>
          </a:xfrm>
          <a:prstGeom prst="rect">
            <a:avLst/>
          </a:prstGeom>
          <a:noFill/>
        </p:spPr>
        <p:txBody>
          <a:bodyPr wrap="square" rtlCol="0">
            <a:spAutoFit/>
          </a:bodyPr>
          <a:lstStyle/>
          <a:p>
            <a:pPr algn="ctr"/>
            <a:r>
              <a:rPr lang="fr-FR" sz="3200" dirty="0" smtClean="0">
                <a:solidFill>
                  <a:schemeClr val="tx1"/>
                </a:solidFill>
              </a:rPr>
              <a:t>Contenus</a:t>
            </a:r>
            <a:br>
              <a:rPr lang="fr-FR" sz="3200" dirty="0" smtClean="0">
                <a:solidFill>
                  <a:schemeClr val="tx1"/>
                </a:solidFill>
              </a:rPr>
            </a:br>
            <a:r>
              <a:rPr lang="fr-FR" sz="3200" dirty="0" smtClean="0">
                <a:solidFill>
                  <a:schemeClr val="tx1"/>
                </a:solidFill>
              </a:rPr>
              <a:t>disciplinaires</a:t>
            </a:r>
            <a:endParaRPr lang="fr-FR" sz="3200" dirty="0">
              <a:solidFill>
                <a:schemeClr val="tx1"/>
              </a:solidFill>
            </a:endParaRPr>
          </a:p>
        </p:txBody>
      </p:sp>
      <p:sp>
        <p:nvSpPr>
          <p:cNvPr id="9" name="ZoneTexte 8"/>
          <p:cNvSpPr txBox="1"/>
          <p:nvPr/>
        </p:nvSpPr>
        <p:spPr>
          <a:xfrm>
            <a:off x="5724128" y="3333880"/>
            <a:ext cx="2304256" cy="550279"/>
          </a:xfrm>
          <a:prstGeom prst="rect">
            <a:avLst/>
          </a:prstGeom>
          <a:noFill/>
        </p:spPr>
        <p:txBody>
          <a:bodyPr wrap="square" rtlCol="0">
            <a:spAutoFit/>
          </a:bodyPr>
          <a:lstStyle/>
          <a:p>
            <a:pPr algn="ctr"/>
            <a:r>
              <a:rPr lang="fr-FR"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Pédagogie</a:t>
            </a:r>
            <a:endParaRPr lang="fr-FR"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ZoneTexte 2">
            <a:hlinkClick r:id="rId3"/>
          </p:cNvPr>
          <p:cNvSpPr txBox="1"/>
          <p:nvPr/>
        </p:nvSpPr>
        <p:spPr>
          <a:xfrm>
            <a:off x="0" y="5949564"/>
            <a:ext cx="1728192" cy="292709"/>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r>
              <a:rPr lang="fr-FR" sz="1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Inspiré de </a:t>
            </a:r>
            <a:r>
              <a:rPr lang="fr-FR" sz="1400" dirty="0" err="1" smtClean="0">
                <a:solidFill>
                  <a:schemeClr val="tx1"/>
                </a:solidFill>
                <a:latin typeface="Verdana" panose="020B0604030504040204" pitchFamily="34" charset="0"/>
                <a:ea typeface="Verdana" panose="020B0604030504040204" pitchFamily="34" charset="0"/>
                <a:cs typeface="Verdana" panose="020B0604030504040204" pitchFamily="34" charset="0"/>
              </a:rPr>
              <a:t>TPaCK</a:t>
            </a:r>
            <a:endParaRPr lang="fr-FR" sz="1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Ellipse 3"/>
          <p:cNvSpPr/>
          <p:nvPr/>
        </p:nvSpPr>
        <p:spPr>
          <a:xfrm>
            <a:off x="4067944" y="2312875"/>
            <a:ext cx="1152128" cy="259228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orme libre 16"/>
          <p:cNvSpPr/>
          <p:nvPr/>
        </p:nvSpPr>
        <p:spPr>
          <a:xfrm>
            <a:off x="4347506" y="3190565"/>
            <a:ext cx="785660" cy="1219574"/>
          </a:xfrm>
          <a:custGeom>
            <a:avLst/>
            <a:gdLst>
              <a:gd name="connsiteX0" fmla="*/ 379836 w 785660"/>
              <a:gd name="connsiteY0" fmla="*/ 4539 h 1219574"/>
              <a:gd name="connsiteX1" fmla="*/ 372775 w 785660"/>
              <a:gd name="connsiteY1" fmla="*/ 22192 h 1219574"/>
              <a:gd name="connsiteX2" fmla="*/ 365714 w 785660"/>
              <a:gd name="connsiteY2" fmla="*/ 43375 h 1219574"/>
              <a:gd name="connsiteX3" fmla="*/ 355123 w 785660"/>
              <a:gd name="connsiteY3" fmla="*/ 75149 h 1219574"/>
              <a:gd name="connsiteX4" fmla="*/ 333940 w 785660"/>
              <a:gd name="connsiteY4" fmla="*/ 89271 h 1219574"/>
              <a:gd name="connsiteX5" fmla="*/ 312757 w 785660"/>
              <a:gd name="connsiteY5" fmla="*/ 106924 h 1219574"/>
              <a:gd name="connsiteX6" fmla="*/ 309226 w 785660"/>
              <a:gd name="connsiteY6" fmla="*/ 117515 h 1219574"/>
              <a:gd name="connsiteX7" fmla="*/ 298635 w 785660"/>
              <a:gd name="connsiteY7" fmla="*/ 121046 h 1219574"/>
              <a:gd name="connsiteX8" fmla="*/ 288043 w 785660"/>
              <a:gd name="connsiteY8" fmla="*/ 128107 h 1219574"/>
              <a:gd name="connsiteX9" fmla="*/ 280982 w 785660"/>
              <a:gd name="connsiteY9" fmla="*/ 138698 h 1219574"/>
              <a:gd name="connsiteX10" fmla="*/ 270391 w 785660"/>
              <a:gd name="connsiteY10" fmla="*/ 170473 h 1219574"/>
              <a:gd name="connsiteX11" fmla="*/ 266860 w 785660"/>
              <a:gd name="connsiteY11" fmla="*/ 188125 h 1219574"/>
              <a:gd name="connsiteX12" fmla="*/ 256269 w 785660"/>
              <a:gd name="connsiteY12" fmla="*/ 195186 h 1219574"/>
              <a:gd name="connsiteX13" fmla="*/ 249208 w 785660"/>
              <a:gd name="connsiteY13" fmla="*/ 205778 h 1219574"/>
              <a:gd name="connsiteX14" fmla="*/ 228025 w 785660"/>
              <a:gd name="connsiteY14" fmla="*/ 219900 h 1219574"/>
              <a:gd name="connsiteX15" fmla="*/ 213902 w 785660"/>
              <a:gd name="connsiteY15" fmla="*/ 251674 h 1219574"/>
              <a:gd name="connsiteX16" fmla="*/ 210372 w 785660"/>
              <a:gd name="connsiteY16" fmla="*/ 262266 h 1219574"/>
              <a:gd name="connsiteX17" fmla="*/ 206841 w 785660"/>
              <a:gd name="connsiteY17" fmla="*/ 276388 h 1219574"/>
              <a:gd name="connsiteX18" fmla="*/ 199780 w 785660"/>
              <a:gd name="connsiteY18" fmla="*/ 290510 h 1219574"/>
              <a:gd name="connsiteX19" fmla="*/ 189189 w 785660"/>
              <a:gd name="connsiteY19" fmla="*/ 294040 h 1219574"/>
              <a:gd name="connsiteX20" fmla="*/ 178597 w 785660"/>
              <a:gd name="connsiteY20" fmla="*/ 301101 h 1219574"/>
              <a:gd name="connsiteX21" fmla="*/ 171536 w 785660"/>
              <a:gd name="connsiteY21" fmla="*/ 322284 h 1219574"/>
              <a:gd name="connsiteX22" fmla="*/ 164475 w 785660"/>
              <a:gd name="connsiteY22" fmla="*/ 343467 h 1219574"/>
              <a:gd name="connsiteX23" fmla="*/ 157414 w 785660"/>
              <a:gd name="connsiteY23" fmla="*/ 354059 h 1219574"/>
              <a:gd name="connsiteX24" fmla="*/ 150353 w 785660"/>
              <a:gd name="connsiteY24" fmla="*/ 378772 h 1219574"/>
              <a:gd name="connsiteX25" fmla="*/ 146823 w 785660"/>
              <a:gd name="connsiteY25" fmla="*/ 389364 h 1219574"/>
              <a:gd name="connsiteX26" fmla="*/ 136231 w 785660"/>
              <a:gd name="connsiteY26" fmla="*/ 399955 h 1219574"/>
              <a:gd name="connsiteX27" fmla="*/ 129170 w 785660"/>
              <a:gd name="connsiteY27" fmla="*/ 414077 h 1219574"/>
              <a:gd name="connsiteX28" fmla="*/ 122109 w 785660"/>
              <a:gd name="connsiteY28" fmla="*/ 435260 h 1219574"/>
              <a:gd name="connsiteX29" fmla="*/ 100926 w 785660"/>
              <a:gd name="connsiteY29" fmla="*/ 470566 h 1219574"/>
              <a:gd name="connsiteX30" fmla="*/ 90335 w 785660"/>
              <a:gd name="connsiteY30" fmla="*/ 502340 h 1219574"/>
              <a:gd name="connsiteX31" fmla="*/ 86804 w 785660"/>
              <a:gd name="connsiteY31" fmla="*/ 512932 h 1219574"/>
              <a:gd name="connsiteX32" fmla="*/ 83274 w 785660"/>
              <a:gd name="connsiteY32" fmla="*/ 523523 h 1219574"/>
              <a:gd name="connsiteX33" fmla="*/ 79743 w 785660"/>
              <a:gd name="connsiteY33" fmla="*/ 551767 h 1219574"/>
              <a:gd name="connsiteX34" fmla="*/ 72682 w 785660"/>
              <a:gd name="connsiteY34" fmla="*/ 572950 h 1219574"/>
              <a:gd name="connsiteX35" fmla="*/ 69152 w 785660"/>
              <a:gd name="connsiteY35" fmla="*/ 583542 h 1219574"/>
              <a:gd name="connsiteX36" fmla="*/ 65621 w 785660"/>
              <a:gd name="connsiteY36" fmla="*/ 604725 h 1219574"/>
              <a:gd name="connsiteX37" fmla="*/ 62091 w 785660"/>
              <a:gd name="connsiteY37" fmla="*/ 622377 h 1219574"/>
              <a:gd name="connsiteX38" fmla="*/ 55030 w 785660"/>
              <a:gd name="connsiteY38" fmla="*/ 682396 h 1219574"/>
              <a:gd name="connsiteX39" fmla="*/ 51499 w 785660"/>
              <a:gd name="connsiteY39" fmla="*/ 696518 h 1219574"/>
              <a:gd name="connsiteX40" fmla="*/ 44438 w 785660"/>
              <a:gd name="connsiteY40" fmla="*/ 738884 h 1219574"/>
              <a:gd name="connsiteX41" fmla="*/ 37377 w 785660"/>
              <a:gd name="connsiteY41" fmla="*/ 760067 h 1219574"/>
              <a:gd name="connsiteX42" fmla="*/ 33847 w 785660"/>
              <a:gd name="connsiteY42" fmla="*/ 770658 h 1219574"/>
              <a:gd name="connsiteX43" fmla="*/ 30316 w 785660"/>
              <a:gd name="connsiteY43" fmla="*/ 830677 h 1219574"/>
              <a:gd name="connsiteX44" fmla="*/ 26786 w 785660"/>
              <a:gd name="connsiteY44" fmla="*/ 841268 h 1219574"/>
              <a:gd name="connsiteX45" fmla="*/ 19725 w 785660"/>
              <a:gd name="connsiteY45" fmla="*/ 894226 h 1219574"/>
              <a:gd name="connsiteX46" fmla="*/ 16194 w 785660"/>
              <a:gd name="connsiteY46" fmla="*/ 915409 h 1219574"/>
              <a:gd name="connsiteX47" fmla="*/ 12664 w 785660"/>
              <a:gd name="connsiteY47" fmla="*/ 947183 h 1219574"/>
              <a:gd name="connsiteX48" fmla="*/ 2072 w 785660"/>
              <a:gd name="connsiteY48" fmla="*/ 1003671 h 1219574"/>
              <a:gd name="connsiteX49" fmla="*/ 5603 w 785660"/>
              <a:gd name="connsiteY49" fmla="*/ 1141361 h 1219574"/>
              <a:gd name="connsiteX50" fmla="*/ 37377 w 785660"/>
              <a:gd name="connsiteY50" fmla="*/ 1148422 h 1219574"/>
              <a:gd name="connsiteX51" fmla="*/ 47969 w 785660"/>
              <a:gd name="connsiteY51" fmla="*/ 1155483 h 1219574"/>
              <a:gd name="connsiteX52" fmla="*/ 72682 w 785660"/>
              <a:gd name="connsiteY52" fmla="*/ 1166074 h 1219574"/>
              <a:gd name="connsiteX53" fmla="*/ 83274 w 785660"/>
              <a:gd name="connsiteY53" fmla="*/ 1173135 h 1219574"/>
              <a:gd name="connsiteX54" fmla="*/ 93865 w 785660"/>
              <a:gd name="connsiteY54" fmla="*/ 1176666 h 1219574"/>
              <a:gd name="connsiteX55" fmla="*/ 164475 w 785660"/>
              <a:gd name="connsiteY55" fmla="*/ 1187257 h 1219574"/>
              <a:gd name="connsiteX56" fmla="*/ 245677 w 785660"/>
              <a:gd name="connsiteY56" fmla="*/ 1190788 h 1219574"/>
              <a:gd name="connsiteX57" fmla="*/ 291574 w 785660"/>
              <a:gd name="connsiteY57" fmla="*/ 1197849 h 1219574"/>
              <a:gd name="connsiteX58" fmla="*/ 351592 w 785660"/>
              <a:gd name="connsiteY58" fmla="*/ 1201379 h 1219574"/>
              <a:gd name="connsiteX59" fmla="*/ 418672 w 785660"/>
              <a:gd name="connsiteY59" fmla="*/ 1208440 h 1219574"/>
              <a:gd name="connsiteX60" fmla="*/ 453977 w 785660"/>
              <a:gd name="connsiteY60" fmla="*/ 1211971 h 1219574"/>
              <a:gd name="connsiteX61" fmla="*/ 563422 w 785660"/>
              <a:gd name="connsiteY61" fmla="*/ 1211971 h 1219574"/>
              <a:gd name="connsiteX62" fmla="*/ 581075 w 785660"/>
              <a:gd name="connsiteY62" fmla="*/ 1208440 h 1219574"/>
              <a:gd name="connsiteX63" fmla="*/ 676398 w 785660"/>
              <a:gd name="connsiteY63" fmla="*/ 1204910 h 1219574"/>
              <a:gd name="connsiteX64" fmla="*/ 701112 w 785660"/>
              <a:gd name="connsiteY64" fmla="*/ 1201379 h 1219574"/>
              <a:gd name="connsiteX65" fmla="*/ 711703 w 785660"/>
              <a:gd name="connsiteY65" fmla="*/ 1190788 h 1219574"/>
              <a:gd name="connsiteX66" fmla="*/ 743478 w 785660"/>
              <a:gd name="connsiteY66" fmla="*/ 1187257 h 1219574"/>
              <a:gd name="connsiteX67" fmla="*/ 754069 w 785660"/>
              <a:gd name="connsiteY67" fmla="*/ 1183727 h 1219574"/>
              <a:gd name="connsiteX68" fmla="*/ 775252 w 785660"/>
              <a:gd name="connsiteY68" fmla="*/ 1169605 h 1219574"/>
              <a:gd name="connsiteX69" fmla="*/ 782313 w 785660"/>
              <a:gd name="connsiteY69" fmla="*/ 1017793 h 1219574"/>
              <a:gd name="connsiteX70" fmla="*/ 771722 w 785660"/>
              <a:gd name="connsiteY70" fmla="*/ 841268 h 1219574"/>
              <a:gd name="connsiteX71" fmla="*/ 764661 w 785660"/>
              <a:gd name="connsiteY71" fmla="*/ 827146 h 1219574"/>
              <a:gd name="connsiteX72" fmla="*/ 761130 w 785660"/>
              <a:gd name="connsiteY72" fmla="*/ 809494 h 1219574"/>
              <a:gd name="connsiteX73" fmla="*/ 754069 w 785660"/>
              <a:gd name="connsiteY73" fmla="*/ 781250 h 1219574"/>
              <a:gd name="connsiteX74" fmla="*/ 747008 w 785660"/>
              <a:gd name="connsiteY74" fmla="*/ 728292 h 1219574"/>
              <a:gd name="connsiteX75" fmla="*/ 743478 w 785660"/>
              <a:gd name="connsiteY75" fmla="*/ 717701 h 1219574"/>
              <a:gd name="connsiteX76" fmla="*/ 739947 w 785660"/>
              <a:gd name="connsiteY76" fmla="*/ 700048 h 1219574"/>
              <a:gd name="connsiteX77" fmla="*/ 736417 w 785660"/>
              <a:gd name="connsiteY77" fmla="*/ 689457 h 1219574"/>
              <a:gd name="connsiteX78" fmla="*/ 732886 w 785660"/>
              <a:gd name="connsiteY78" fmla="*/ 675335 h 1219574"/>
              <a:gd name="connsiteX79" fmla="*/ 722295 w 785660"/>
              <a:gd name="connsiteY79" fmla="*/ 661213 h 1219574"/>
              <a:gd name="connsiteX80" fmla="*/ 711703 w 785660"/>
              <a:gd name="connsiteY80" fmla="*/ 625908 h 1219574"/>
              <a:gd name="connsiteX81" fmla="*/ 708173 w 785660"/>
              <a:gd name="connsiteY81" fmla="*/ 615316 h 1219574"/>
              <a:gd name="connsiteX82" fmla="*/ 701112 w 785660"/>
              <a:gd name="connsiteY82" fmla="*/ 604725 h 1219574"/>
              <a:gd name="connsiteX83" fmla="*/ 697581 w 785660"/>
              <a:gd name="connsiteY83" fmla="*/ 594133 h 1219574"/>
              <a:gd name="connsiteX84" fmla="*/ 694051 w 785660"/>
              <a:gd name="connsiteY84" fmla="*/ 580011 h 1219574"/>
              <a:gd name="connsiteX85" fmla="*/ 701112 w 785660"/>
              <a:gd name="connsiteY85" fmla="*/ 615316 h 1219574"/>
              <a:gd name="connsiteX86" fmla="*/ 708173 w 785660"/>
              <a:gd name="connsiteY86" fmla="*/ 643560 h 1219574"/>
              <a:gd name="connsiteX87" fmla="*/ 715234 w 785660"/>
              <a:gd name="connsiteY87" fmla="*/ 654152 h 1219574"/>
              <a:gd name="connsiteX88" fmla="*/ 718764 w 785660"/>
              <a:gd name="connsiteY88" fmla="*/ 604725 h 1219574"/>
              <a:gd name="connsiteX89" fmla="*/ 715234 w 785660"/>
              <a:gd name="connsiteY89" fmla="*/ 590603 h 1219574"/>
              <a:gd name="connsiteX90" fmla="*/ 704642 w 785660"/>
              <a:gd name="connsiteY90" fmla="*/ 580011 h 1219574"/>
              <a:gd name="connsiteX91" fmla="*/ 697581 w 785660"/>
              <a:gd name="connsiteY91" fmla="*/ 551767 h 1219574"/>
              <a:gd name="connsiteX92" fmla="*/ 694051 w 785660"/>
              <a:gd name="connsiteY92" fmla="*/ 541176 h 1219574"/>
              <a:gd name="connsiteX93" fmla="*/ 686990 w 785660"/>
              <a:gd name="connsiteY93" fmla="*/ 509401 h 1219574"/>
              <a:gd name="connsiteX94" fmla="*/ 679929 w 785660"/>
              <a:gd name="connsiteY94" fmla="*/ 498810 h 1219574"/>
              <a:gd name="connsiteX95" fmla="*/ 672868 w 785660"/>
              <a:gd name="connsiteY95" fmla="*/ 484688 h 1219574"/>
              <a:gd name="connsiteX96" fmla="*/ 665807 w 785660"/>
              <a:gd name="connsiteY96" fmla="*/ 463504 h 1219574"/>
              <a:gd name="connsiteX97" fmla="*/ 662276 w 785660"/>
              <a:gd name="connsiteY97" fmla="*/ 452913 h 1219574"/>
              <a:gd name="connsiteX98" fmla="*/ 651685 w 785660"/>
              <a:gd name="connsiteY98" fmla="*/ 428199 h 1219574"/>
              <a:gd name="connsiteX99" fmla="*/ 644624 w 785660"/>
              <a:gd name="connsiteY99" fmla="*/ 414077 h 1219574"/>
              <a:gd name="connsiteX100" fmla="*/ 637563 w 785660"/>
              <a:gd name="connsiteY100" fmla="*/ 392894 h 1219574"/>
              <a:gd name="connsiteX101" fmla="*/ 630502 w 785660"/>
              <a:gd name="connsiteY101" fmla="*/ 382303 h 1219574"/>
              <a:gd name="connsiteX102" fmla="*/ 623441 w 785660"/>
              <a:gd name="connsiteY102" fmla="*/ 361120 h 1219574"/>
              <a:gd name="connsiteX103" fmla="*/ 619910 w 785660"/>
              <a:gd name="connsiteY103" fmla="*/ 350528 h 1219574"/>
              <a:gd name="connsiteX104" fmla="*/ 612849 w 785660"/>
              <a:gd name="connsiteY104" fmla="*/ 325815 h 1219574"/>
              <a:gd name="connsiteX105" fmla="*/ 602258 w 785660"/>
              <a:gd name="connsiteY105" fmla="*/ 315223 h 1219574"/>
              <a:gd name="connsiteX106" fmla="*/ 591666 w 785660"/>
              <a:gd name="connsiteY106" fmla="*/ 290510 h 1219574"/>
              <a:gd name="connsiteX107" fmla="*/ 581075 w 785660"/>
              <a:gd name="connsiteY107" fmla="*/ 286979 h 1219574"/>
              <a:gd name="connsiteX108" fmla="*/ 574014 w 785660"/>
              <a:gd name="connsiteY108" fmla="*/ 276388 h 1219574"/>
              <a:gd name="connsiteX109" fmla="*/ 566953 w 785660"/>
              <a:gd name="connsiteY109" fmla="*/ 262266 h 1219574"/>
              <a:gd name="connsiteX110" fmla="*/ 556361 w 785660"/>
              <a:gd name="connsiteY110" fmla="*/ 248144 h 1219574"/>
              <a:gd name="connsiteX111" fmla="*/ 545770 w 785660"/>
              <a:gd name="connsiteY111" fmla="*/ 202247 h 1219574"/>
              <a:gd name="connsiteX112" fmla="*/ 535178 w 785660"/>
              <a:gd name="connsiteY112" fmla="*/ 188125 h 1219574"/>
              <a:gd name="connsiteX113" fmla="*/ 513995 w 785660"/>
              <a:gd name="connsiteY113" fmla="*/ 145759 h 1219574"/>
              <a:gd name="connsiteX114" fmla="*/ 506934 w 785660"/>
              <a:gd name="connsiteY114" fmla="*/ 135168 h 1219574"/>
              <a:gd name="connsiteX115" fmla="*/ 489282 w 785660"/>
              <a:gd name="connsiteY115" fmla="*/ 128107 h 1219574"/>
              <a:gd name="connsiteX116" fmla="*/ 478690 w 785660"/>
              <a:gd name="connsiteY116" fmla="*/ 117515 h 1219574"/>
              <a:gd name="connsiteX117" fmla="*/ 475160 w 785660"/>
              <a:gd name="connsiteY117" fmla="*/ 106924 h 1219574"/>
              <a:gd name="connsiteX118" fmla="*/ 464568 w 785660"/>
              <a:gd name="connsiteY118" fmla="*/ 99863 h 1219574"/>
              <a:gd name="connsiteX119" fmla="*/ 457507 w 785660"/>
              <a:gd name="connsiteY119" fmla="*/ 85741 h 1219574"/>
              <a:gd name="connsiteX120" fmla="*/ 453977 w 785660"/>
              <a:gd name="connsiteY120" fmla="*/ 75149 h 1219574"/>
              <a:gd name="connsiteX121" fmla="*/ 432794 w 785660"/>
              <a:gd name="connsiteY121" fmla="*/ 57497 h 1219574"/>
              <a:gd name="connsiteX122" fmla="*/ 425733 w 785660"/>
              <a:gd name="connsiteY122" fmla="*/ 46905 h 1219574"/>
              <a:gd name="connsiteX123" fmla="*/ 393958 w 785660"/>
              <a:gd name="connsiteY123" fmla="*/ 18661 h 1219574"/>
              <a:gd name="connsiteX124" fmla="*/ 386897 w 785660"/>
              <a:gd name="connsiteY124" fmla="*/ 8070 h 1219574"/>
              <a:gd name="connsiteX125" fmla="*/ 341001 w 785660"/>
              <a:gd name="connsiteY125" fmla="*/ 4539 h 1219574"/>
              <a:gd name="connsiteX126" fmla="*/ 355123 w 785660"/>
              <a:gd name="connsiteY126" fmla="*/ 8070 h 1219574"/>
              <a:gd name="connsiteX127" fmla="*/ 379836 w 785660"/>
              <a:gd name="connsiteY127" fmla="*/ 4539 h 1219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Lst>
            <a:rect l="l" t="t" r="r" b="b"/>
            <a:pathLst>
              <a:path w="785660" h="1219574">
                <a:moveTo>
                  <a:pt x="379836" y="4539"/>
                </a:moveTo>
                <a:cubicBezTo>
                  <a:pt x="382778" y="6893"/>
                  <a:pt x="374941" y="16236"/>
                  <a:pt x="372775" y="22192"/>
                </a:cubicBezTo>
                <a:cubicBezTo>
                  <a:pt x="370231" y="29187"/>
                  <a:pt x="368068" y="36314"/>
                  <a:pt x="365714" y="43375"/>
                </a:cubicBezTo>
                <a:lnTo>
                  <a:pt x="355123" y="75149"/>
                </a:lnTo>
                <a:cubicBezTo>
                  <a:pt x="352440" y="83200"/>
                  <a:pt x="341001" y="84564"/>
                  <a:pt x="333940" y="89271"/>
                </a:cubicBezTo>
                <a:cubicBezTo>
                  <a:pt x="319193" y="99102"/>
                  <a:pt x="326349" y="93330"/>
                  <a:pt x="312757" y="106924"/>
                </a:cubicBezTo>
                <a:cubicBezTo>
                  <a:pt x="311580" y="110454"/>
                  <a:pt x="311857" y="114884"/>
                  <a:pt x="309226" y="117515"/>
                </a:cubicBezTo>
                <a:cubicBezTo>
                  <a:pt x="306595" y="120146"/>
                  <a:pt x="301963" y="119382"/>
                  <a:pt x="298635" y="121046"/>
                </a:cubicBezTo>
                <a:cubicBezTo>
                  <a:pt x="294840" y="122944"/>
                  <a:pt x="291574" y="125753"/>
                  <a:pt x="288043" y="128107"/>
                </a:cubicBezTo>
                <a:cubicBezTo>
                  <a:pt x="285689" y="131637"/>
                  <a:pt x="282705" y="134821"/>
                  <a:pt x="280982" y="138698"/>
                </a:cubicBezTo>
                <a:cubicBezTo>
                  <a:pt x="280976" y="138712"/>
                  <a:pt x="272158" y="165170"/>
                  <a:pt x="270391" y="170473"/>
                </a:cubicBezTo>
                <a:cubicBezTo>
                  <a:pt x="268494" y="176166"/>
                  <a:pt x="269837" y="182915"/>
                  <a:pt x="266860" y="188125"/>
                </a:cubicBezTo>
                <a:cubicBezTo>
                  <a:pt x="264755" y="191809"/>
                  <a:pt x="259799" y="192832"/>
                  <a:pt x="256269" y="195186"/>
                </a:cubicBezTo>
                <a:cubicBezTo>
                  <a:pt x="253915" y="198717"/>
                  <a:pt x="252401" y="202984"/>
                  <a:pt x="249208" y="205778"/>
                </a:cubicBezTo>
                <a:cubicBezTo>
                  <a:pt x="242821" y="211366"/>
                  <a:pt x="228025" y="219900"/>
                  <a:pt x="228025" y="219900"/>
                </a:cubicBezTo>
                <a:cubicBezTo>
                  <a:pt x="219621" y="245108"/>
                  <a:pt x="225092" y="234890"/>
                  <a:pt x="213902" y="251674"/>
                </a:cubicBezTo>
                <a:cubicBezTo>
                  <a:pt x="212725" y="255205"/>
                  <a:pt x="211394" y="258688"/>
                  <a:pt x="210372" y="262266"/>
                </a:cubicBezTo>
                <a:cubicBezTo>
                  <a:pt x="209039" y="266932"/>
                  <a:pt x="208545" y="271845"/>
                  <a:pt x="206841" y="276388"/>
                </a:cubicBezTo>
                <a:cubicBezTo>
                  <a:pt x="204993" y="281316"/>
                  <a:pt x="203501" y="286789"/>
                  <a:pt x="199780" y="290510"/>
                </a:cubicBezTo>
                <a:cubicBezTo>
                  <a:pt x="197149" y="293141"/>
                  <a:pt x="192719" y="292863"/>
                  <a:pt x="189189" y="294040"/>
                </a:cubicBezTo>
                <a:cubicBezTo>
                  <a:pt x="185658" y="296394"/>
                  <a:pt x="180846" y="297503"/>
                  <a:pt x="178597" y="301101"/>
                </a:cubicBezTo>
                <a:cubicBezTo>
                  <a:pt x="174652" y="307413"/>
                  <a:pt x="173890" y="315223"/>
                  <a:pt x="171536" y="322284"/>
                </a:cubicBezTo>
                <a:lnTo>
                  <a:pt x="164475" y="343467"/>
                </a:lnTo>
                <a:cubicBezTo>
                  <a:pt x="163133" y="347492"/>
                  <a:pt x="159768" y="350528"/>
                  <a:pt x="157414" y="354059"/>
                </a:cubicBezTo>
                <a:cubicBezTo>
                  <a:pt x="148952" y="379446"/>
                  <a:pt x="159217" y="347749"/>
                  <a:pt x="150353" y="378772"/>
                </a:cubicBezTo>
                <a:cubicBezTo>
                  <a:pt x="149331" y="382350"/>
                  <a:pt x="148887" y="386267"/>
                  <a:pt x="146823" y="389364"/>
                </a:cubicBezTo>
                <a:cubicBezTo>
                  <a:pt x="144053" y="393518"/>
                  <a:pt x="139762" y="396425"/>
                  <a:pt x="136231" y="399955"/>
                </a:cubicBezTo>
                <a:cubicBezTo>
                  <a:pt x="133877" y="404662"/>
                  <a:pt x="131125" y="409190"/>
                  <a:pt x="129170" y="414077"/>
                </a:cubicBezTo>
                <a:cubicBezTo>
                  <a:pt x="126406" y="420988"/>
                  <a:pt x="126238" y="429067"/>
                  <a:pt x="122109" y="435260"/>
                </a:cubicBezTo>
                <a:cubicBezTo>
                  <a:pt x="113817" y="447697"/>
                  <a:pt x="106355" y="456993"/>
                  <a:pt x="100926" y="470566"/>
                </a:cubicBezTo>
                <a:cubicBezTo>
                  <a:pt x="100919" y="470583"/>
                  <a:pt x="92103" y="497036"/>
                  <a:pt x="90335" y="502340"/>
                </a:cubicBezTo>
                <a:lnTo>
                  <a:pt x="86804" y="512932"/>
                </a:lnTo>
                <a:lnTo>
                  <a:pt x="83274" y="523523"/>
                </a:lnTo>
                <a:cubicBezTo>
                  <a:pt x="82097" y="532938"/>
                  <a:pt x="81731" y="542490"/>
                  <a:pt x="79743" y="551767"/>
                </a:cubicBezTo>
                <a:cubicBezTo>
                  <a:pt x="78183" y="559045"/>
                  <a:pt x="75036" y="565889"/>
                  <a:pt x="72682" y="572950"/>
                </a:cubicBezTo>
                <a:cubicBezTo>
                  <a:pt x="71505" y="576481"/>
                  <a:pt x="69764" y="579871"/>
                  <a:pt x="69152" y="583542"/>
                </a:cubicBezTo>
                <a:cubicBezTo>
                  <a:pt x="67975" y="590603"/>
                  <a:pt x="66902" y="597682"/>
                  <a:pt x="65621" y="604725"/>
                </a:cubicBezTo>
                <a:cubicBezTo>
                  <a:pt x="64548" y="610629"/>
                  <a:pt x="62940" y="616437"/>
                  <a:pt x="62091" y="622377"/>
                </a:cubicBezTo>
                <a:cubicBezTo>
                  <a:pt x="59264" y="642163"/>
                  <a:pt x="58322" y="662647"/>
                  <a:pt x="55030" y="682396"/>
                </a:cubicBezTo>
                <a:cubicBezTo>
                  <a:pt x="54232" y="687182"/>
                  <a:pt x="52393" y="691749"/>
                  <a:pt x="51499" y="696518"/>
                </a:cubicBezTo>
                <a:cubicBezTo>
                  <a:pt x="48860" y="710590"/>
                  <a:pt x="48965" y="725302"/>
                  <a:pt x="44438" y="738884"/>
                </a:cubicBezTo>
                <a:lnTo>
                  <a:pt x="37377" y="760067"/>
                </a:lnTo>
                <a:lnTo>
                  <a:pt x="33847" y="770658"/>
                </a:lnTo>
                <a:cubicBezTo>
                  <a:pt x="32670" y="790664"/>
                  <a:pt x="32310" y="810736"/>
                  <a:pt x="30316" y="830677"/>
                </a:cubicBezTo>
                <a:cubicBezTo>
                  <a:pt x="29946" y="834380"/>
                  <a:pt x="27516" y="837619"/>
                  <a:pt x="26786" y="841268"/>
                </a:cubicBezTo>
                <a:cubicBezTo>
                  <a:pt x="24781" y="851293"/>
                  <a:pt x="21017" y="885181"/>
                  <a:pt x="19725" y="894226"/>
                </a:cubicBezTo>
                <a:cubicBezTo>
                  <a:pt x="18713" y="901312"/>
                  <a:pt x="17140" y="908313"/>
                  <a:pt x="16194" y="915409"/>
                </a:cubicBezTo>
                <a:cubicBezTo>
                  <a:pt x="14786" y="925972"/>
                  <a:pt x="14516" y="936689"/>
                  <a:pt x="12664" y="947183"/>
                </a:cubicBezTo>
                <a:cubicBezTo>
                  <a:pt x="-3390" y="1038160"/>
                  <a:pt x="13350" y="913463"/>
                  <a:pt x="2072" y="1003671"/>
                </a:cubicBezTo>
                <a:cubicBezTo>
                  <a:pt x="3249" y="1049568"/>
                  <a:pt x="-5276" y="1096757"/>
                  <a:pt x="5603" y="1141361"/>
                </a:cubicBezTo>
                <a:cubicBezTo>
                  <a:pt x="8174" y="1151902"/>
                  <a:pt x="27084" y="1144991"/>
                  <a:pt x="37377" y="1148422"/>
                </a:cubicBezTo>
                <a:cubicBezTo>
                  <a:pt x="41403" y="1149764"/>
                  <a:pt x="44285" y="1153378"/>
                  <a:pt x="47969" y="1155483"/>
                </a:cubicBezTo>
                <a:cubicBezTo>
                  <a:pt x="60186" y="1162464"/>
                  <a:pt x="60799" y="1162113"/>
                  <a:pt x="72682" y="1166074"/>
                </a:cubicBezTo>
                <a:cubicBezTo>
                  <a:pt x="76213" y="1168428"/>
                  <a:pt x="79479" y="1171237"/>
                  <a:pt x="83274" y="1173135"/>
                </a:cubicBezTo>
                <a:cubicBezTo>
                  <a:pt x="86602" y="1174799"/>
                  <a:pt x="90199" y="1176028"/>
                  <a:pt x="93865" y="1176666"/>
                </a:cubicBezTo>
                <a:cubicBezTo>
                  <a:pt x="117313" y="1180744"/>
                  <a:pt x="140698" y="1186223"/>
                  <a:pt x="164475" y="1187257"/>
                </a:cubicBezTo>
                <a:lnTo>
                  <a:pt x="245677" y="1190788"/>
                </a:lnTo>
                <a:cubicBezTo>
                  <a:pt x="266261" y="1197648"/>
                  <a:pt x="256470" y="1195249"/>
                  <a:pt x="291574" y="1197849"/>
                </a:cubicBezTo>
                <a:cubicBezTo>
                  <a:pt x="311560" y="1199329"/>
                  <a:pt x="331586" y="1200202"/>
                  <a:pt x="351592" y="1201379"/>
                </a:cubicBezTo>
                <a:cubicBezTo>
                  <a:pt x="384121" y="1209513"/>
                  <a:pt x="356337" y="1203453"/>
                  <a:pt x="418672" y="1208440"/>
                </a:cubicBezTo>
                <a:cubicBezTo>
                  <a:pt x="430461" y="1209383"/>
                  <a:pt x="442209" y="1210794"/>
                  <a:pt x="453977" y="1211971"/>
                </a:cubicBezTo>
                <a:cubicBezTo>
                  <a:pt x="495117" y="1225683"/>
                  <a:pt x="467332" y="1217795"/>
                  <a:pt x="563422" y="1211971"/>
                </a:cubicBezTo>
                <a:cubicBezTo>
                  <a:pt x="569412" y="1211608"/>
                  <a:pt x="575086" y="1208814"/>
                  <a:pt x="581075" y="1208440"/>
                </a:cubicBezTo>
                <a:cubicBezTo>
                  <a:pt x="612809" y="1206457"/>
                  <a:pt x="644624" y="1206087"/>
                  <a:pt x="676398" y="1204910"/>
                </a:cubicBezTo>
                <a:cubicBezTo>
                  <a:pt x="684636" y="1203733"/>
                  <a:pt x="693386" y="1204470"/>
                  <a:pt x="701112" y="1201379"/>
                </a:cubicBezTo>
                <a:cubicBezTo>
                  <a:pt x="705748" y="1199525"/>
                  <a:pt x="706967" y="1192367"/>
                  <a:pt x="711703" y="1190788"/>
                </a:cubicBezTo>
                <a:cubicBezTo>
                  <a:pt x="721813" y="1187418"/>
                  <a:pt x="732886" y="1188434"/>
                  <a:pt x="743478" y="1187257"/>
                </a:cubicBezTo>
                <a:cubicBezTo>
                  <a:pt x="747008" y="1186080"/>
                  <a:pt x="750816" y="1185534"/>
                  <a:pt x="754069" y="1183727"/>
                </a:cubicBezTo>
                <a:cubicBezTo>
                  <a:pt x="761487" y="1179606"/>
                  <a:pt x="775252" y="1169605"/>
                  <a:pt x="775252" y="1169605"/>
                </a:cubicBezTo>
                <a:cubicBezTo>
                  <a:pt x="793388" y="1115201"/>
                  <a:pt x="782313" y="1151866"/>
                  <a:pt x="782313" y="1017793"/>
                </a:cubicBezTo>
                <a:cubicBezTo>
                  <a:pt x="782313" y="866107"/>
                  <a:pt x="794630" y="909992"/>
                  <a:pt x="771722" y="841268"/>
                </a:cubicBezTo>
                <a:cubicBezTo>
                  <a:pt x="770058" y="836275"/>
                  <a:pt x="767015" y="831853"/>
                  <a:pt x="764661" y="827146"/>
                </a:cubicBezTo>
                <a:cubicBezTo>
                  <a:pt x="763484" y="821262"/>
                  <a:pt x="762479" y="815341"/>
                  <a:pt x="761130" y="809494"/>
                </a:cubicBezTo>
                <a:cubicBezTo>
                  <a:pt x="758948" y="800038"/>
                  <a:pt x="755857" y="790788"/>
                  <a:pt x="754069" y="781250"/>
                </a:cubicBezTo>
                <a:cubicBezTo>
                  <a:pt x="746322" y="739932"/>
                  <a:pt x="754674" y="766623"/>
                  <a:pt x="747008" y="728292"/>
                </a:cubicBezTo>
                <a:cubicBezTo>
                  <a:pt x="746278" y="724643"/>
                  <a:pt x="744381" y="721311"/>
                  <a:pt x="743478" y="717701"/>
                </a:cubicBezTo>
                <a:cubicBezTo>
                  <a:pt x="742023" y="711879"/>
                  <a:pt x="741402" y="705870"/>
                  <a:pt x="739947" y="700048"/>
                </a:cubicBezTo>
                <a:cubicBezTo>
                  <a:pt x="739044" y="696438"/>
                  <a:pt x="737439" y="693035"/>
                  <a:pt x="736417" y="689457"/>
                </a:cubicBezTo>
                <a:cubicBezTo>
                  <a:pt x="735084" y="684791"/>
                  <a:pt x="735056" y="679675"/>
                  <a:pt x="732886" y="675335"/>
                </a:cubicBezTo>
                <a:cubicBezTo>
                  <a:pt x="730255" y="670072"/>
                  <a:pt x="725825" y="665920"/>
                  <a:pt x="722295" y="661213"/>
                </a:cubicBezTo>
                <a:cubicBezTo>
                  <a:pt x="716958" y="639866"/>
                  <a:pt x="720300" y="651701"/>
                  <a:pt x="711703" y="625908"/>
                </a:cubicBezTo>
                <a:cubicBezTo>
                  <a:pt x="710526" y="622377"/>
                  <a:pt x="710237" y="618412"/>
                  <a:pt x="708173" y="615316"/>
                </a:cubicBezTo>
                <a:cubicBezTo>
                  <a:pt x="705819" y="611786"/>
                  <a:pt x="703010" y="608520"/>
                  <a:pt x="701112" y="604725"/>
                </a:cubicBezTo>
                <a:cubicBezTo>
                  <a:pt x="699448" y="601396"/>
                  <a:pt x="698603" y="597711"/>
                  <a:pt x="697581" y="594133"/>
                </a:cubicBezTo>
                <a:cubicBezTo>
                  <a:pt x="696248" y="589468"/>
                  <a:pt x="694051" y="575159"/>
                  <a:pt x="694051" y="580011"/>
                </a:cubicBezTo>
                <a:cubicBezTo>
                  <a:pt x="694051" y="605973"/>
                  <a:pt x="696763" y="597920"/>
                  <a:pt x="701112" y="615316"/>
                </a:cubicBezTo>
                <a:cubicBezTo>
                  <a:pt x="703128" y="623381"/>
                  <a:pt x="704135" y="635485"/>
                  <a:pt x="708173" y="643560"/>
                </a:cubicBezTo>
                <a:cubicBezTo>
                  <a:pt x="710071" y="647355"/>
                  <a:pt x="712880" y="650621"/>
                  <a:pt x="715234" y="654152"/>
                </a:cubicBezTo>
                <a:cubicBezTo>
                  <a:pt x="729008" y="633490"/>
                  <a:pt x="724201" y="645503"/>
                  <a:pt x="718764" y="604725"/>
                </a:cubicBezTo>
                <a:cubicBezTo>
                  <a:pt x="718123" y="599915"/>
                  <a:pt x="717641" y="594816"/>
                  <a:pt x="715234" y="590603"/>
                </a:cubicBezTo>
                <a:cubicBezTo>
                  <a:pt x="712757" y="586268"/>
                  <a:pt x="708173" y="583542"/>
                  <a:pt x="704642" y="580011"/>
                </a:cubicBezTo>
                <a:cubicBezTo>
                  <a:pt x="696573" y="555802"/>
                  <a:pt x="706102" y="585849"/>
                  <a:pt x="697581" y="551767"/>
                </a:cubicBezTo>
                <a:cubicBezTo>
                  <a:pt x="696678" y="548157"/>
                  <a:pt x="694954" y="544786"/>
                  <a:pt x="694051" y="541176"/>
                </a:cubicBezTo>
                <a:cubicBezTo>
                  <a:pt x="693048" y="537163"/>
                  <a:pt x="689162" y="514469"/>
                  <a:pt x="686990" y="509401"/>
                </a:cubicBezTo>
                <a:cubicBezTo>
                  <a:pt x="685319" y="505501"/>
                  <a:pt x="682034" y="502494"/>
                  <a:pt x="679929" y="498810"/>
                </a:cubicBezTo>
                <a:cubicBezTo>
                  <a:pt x="677318" y="494240"/>
                  <a:pt x="674823" y="489575"/>
                  <a:pt x="672868" y="484688"/>
                </a:cubicBezTo>
                <a:cubicBezTo>
                  <a:pt x="670104" y="477777"/>
                  <a:pt x="668161" y="470565"/>
                  <a:pt x="665807" y="463504"/>
                </a:cubicBezTo>
                <a:cubicBezTo>
                  <a:pt x="664630" y="459974"/>
                  <a:pt x="663940" y="456241"/>
                  <a:pt x="662276" y="452913"/>
                </a:cubicBezTo>
                <a:cubicBezTo>
                  <a:pt x="638858" y="406077"/>
                  <a:pt x="667269" y="464563"/>
                  <a:pt x="651685" y="428199"/>
                </a:cubicBezTo>
                <a:cubicBezTo>
                  <a:pt x="649612" y="423362"/>
                  <a:pt x="646579" y="418964"/>
                  <a:pt x="644624" y="414077"/>
                </a:cubicBezTo>
                <a:cubicBezTo>
                  <a:pt x="641860" y="407166"/>
                  <a:pt x="641692" y="399087"/>
                  <a:pt x="637563" y="392894"/>
                </a:cubicBezTo>
                <a:cubicBezTo>
                  <a:pt x="635209" y="389364"/>
                  <a:pt x="632225" y="386180"/>
                  <a:pt x="630502" y="382303"/>
                </a:cubicBezTo>
                <a:cubicBezTo>
                  <a:pt x="627479" y="375502"/>
                  <a:pt x="625795" y="368181"/>
                  <a:pt x="623441" y="361120"/>
                </a:cubicBezTo>
                <a:cubicBezTo>
                  <a:pt x="622264" y="357589"/>
                  <a:pt x="620813" y="354139"/>
                  <a:pt x="619910" y="350528"/>
                </a:cubicBezTo>
                <a:cubicBezTo>
                  <a:pt x="619438" y="348640"/>
                  <a:pt x="614877" y="328857"/>
                  <a:pt x="612849" y="325815"/>
                </a:cubicBezTo>
                <a:cubicBezTo>
                  <a:pt x="610079" y="321661"/>
                  <a:pt x="605788" y="318754"/>
                  <a:pt x="602258" y="315223"/>
                </a:cubicBezTo>
                <a:cubicBezTo>
                  <a:pt x="600148" y="308894"/>
                  <a:pt x="596028" y="294872"/>
                  <a:pt x="591666" y="290510"/>
                </a:cubicBezTo>
                <a:cubicBezTo>
                  <a:pt x="589035" y="287879"/>
                  <a:pt x="584605" y="288156"/>
                  <a:pt x="581075" y="286979"/>
                </a:cubicBezTo>
                <a:cubicBezTo>
                  <a:pt x="578721" y="283449"/>
                  <a:pt x="576119" y="280072"/>
                  <a:pt x="574014" y="276388"/>
                </a:cubicBezTo>
                <a:cubicBezTo>
                  <a:pt x="571403" y="271818"/>
                  <a:pt x="569742" y="266729"/>
                  <a:pt x="566953" y="262266"/>
                </a:cubicBezTo>
                <a:cubicBezTo>
                  <a:pt x="563834" y="257276"/>
                  <a:pt x="559892" y="252851"/>
                  <a:pt x="556361" y="248144"/>
                </a:cubicBezTo>
                <a:cubicBezTo>
                  <a:pt x="554757" y="240124"/>
                  <a:pt x="548094" y="205346"/>
                  <a:pt x="545770" y="202247"/>
                </a:cubicBezTo>
                <a:lnTo>
                  <a:pt x="535178" y="188125"/>
                </a:lnTo>
                <a:cubicBezTo>
                  <a:pt x="525434" y="158892"/>
                  <a:pt x="532245" y="173134"/>
                  <a:pt x="513995" y="145759"/>
                </a:cubicBezTo>
                <a:cubicBezTo>
                  <a:pt x="511641" y="142229"/>
                  <a:pt x="510874" y="136744"/>
                  <a:pt x="506934" y="135168"/>
                </a:cubicBezTo>
                <a:lnTo>
                  <a:pt x="489282" y="128107"/>
                </a:lnTo>
                <a:cubicBezTo>
                  <a:pt x="485751" y="124576"/>
                  <a:pt x="481460" y="121670"/>
                  <a:pt x="478690" y="117515"/>
                </a:cubicBezTo>
                <a:cubicBezTo>
                  <a:pt x="476626" y="114419"/>
                  <a:pt x="477485" y="109830"/>
                  <a:pt x="475160" y="106924"/>
                </a:cubicBezTo>
                <a:cubicBezTo>
                  <a:pt x="472509" y="103611"/>
                  <a:pt x="468099" y="102217"/>
                  <a:pt x="464568" y="99863"/>
                </a:cubicBezTo>
                <a:cubicBezTo>
                  <a:pt x="462214" y="95156"/>
                  <a:pt x="459580" y="90578"/>
                  <a:pt x="457507" y="85741"/>
                </a:cubicBezTo>
                <a:cubicBezTo>
                  <a:pt x="456041" y="82320"/>
                  <a:pt x="456041" y="78246"/>
                  <a:pt x="453977" y="75149"/>
                </a:cubicBezTo>
                <a:cubicBezTo>
                  <a:pt x="448542" y="66996"/>
                  <a:pt x="440607" y="62706"/>
                  <a:pt x="432794" y="57497"/>
                </a:cubicBezTo>
                <a:cubicBezTo>
                  <a:pt x="430440" y="53966"/>
                  <a:pt x="428552" y="50076"/>
                  <a:pt x="425733" y="46905"/>
                </a:cubicBezTo>
                <a:cubicBezTo>
                  <a:pt x="408145" y="27118"/>
                  <a:pt x="410056" y="29393"/>
                  <a:pt x="393958" y="18661"/>
                </a:cubicBezTo>
                <a:cubicBezTo>
                  <a:pt x="391604" y="15131"/>
                  <a:pt x="389897" y="11070"/>
                  <a:pt x="386897" y="8070"/>
                </a:cubicBezTo>
                <a:cubicBezTo>
                  <a:pt x="372656" y="-6171"/>
                  <a:pt x="363271" y="2312"/>
                  <a:pt x="341001" y="4539"/>
                </a:cubicBezTo>
                <a:cubicBezTo>
                  <a:pt x="345708" y="5716"/>
                  <a:pt x="350475" y="6676"/>
                  <a:pt x="355123" y="8070"/>
                </a:cubicBezTo>
                <a:cubicBezTo>
                  <a:pt x="379899" y="15503"/>
                  <a:pt x="376894" y="2185"/>
                  <a:pt x="379836" y="4539"/>
                </a:cubicBezTo>
                <a:close/>
              </a:path>
            </a:pathLst>
          </a:cu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451" y="260648"/>
            <a:ext cx="9140350" cy="648072"/>
          </a:xfrm>
        </p:spPr>
        <p:txBody>
          <a:bodyPr/>
          <a:lstStyle/>
          <a:p>
            <a:r>
              <a:rPr lang="fr-FR" sz="4000" dirty="0" smtClean="0"/>
              <a:t>Nouveau cœur de métier (1)</a:t>
            </a:r>
            <a:endParaRPr lang="fr-FR" sz="4000" dirty="0"/>
          </a:p>
        </p:txBody>
      </p:sp>
      <p:sp>
        <p:nvSpPr>
          <p:cNvPr id="6" name="Ellipse 5"/>
          <p:cNvSpPr/>
          <p:nvPr/>
        </p:nvSpPr>
        <p:spPr>
          <a:xfrm>
            <a:off x="1907704" y="2615346"/>
            <a:ext cx="3240000" cy="32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4349813" y="2615346"/>
            <a:ext cx="3240000" cy="32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2118551" y="4263976"/>
            <a:ext cx="2592288" cy="779316"/>
          </a:xfrm>
          <a:prstGeom prst="rect">
            <a:avLst/>
          </a:prstGeom>
          <a:noFill/>
        </p:spPr>
        <p:txBody>
          <a:bodyPr wrap="square" rtlCol="0">
            <a:spAutoFit/>
          </a:bodyPr>
          <a:lstStyle/>
          <a:p>
            <a:pPr algn="ctr"/>
            <a:r>
              <a:rPr lang="fr-FR" sz="2400" dirty="0" smtClean="0">
                <a:solidFill>
                  <a:schemeClr val="tx1"/>
                </a:solidFill>
              </a:rPr>
              <a:t>Contenus</a:t>
            </a:r>
            <a:br>
              <a:rPr lang="fr-FR" sz="2400" dirty="0" smtClean="0">
                <a:solidFill>
                  <a:schemeClr val="tx1"/>
                </a:solidFill>
              </a:rPr>
            </a:br>
            <a:r>
              <a:rPr lang="fr-FR" sz="2400" dirty="0" smtClean="0">
                <a:solidFill>
                  <a:schemeClr val="tx1"/>
                </a:solidFill>
              </a:rPr>
              <a:t>disciplinaires</a:t>
            </a:r>
            <a:endParaRPr lang="fr-FR" sz="2400" dirty="0">
              <a:solidFill>
                <a:schemeClr val="tx1"/>
              </a:solidFill>
            </a:endParaRPr>
          </a:p>
        </p:txBody>
      </p:sp>
      <p:sp>
        <p:nvSpPr>
          <p:cNvPr id="9" name="ZoneTexte 8"/>
          <p:cNvSpPr txBox="1"/>
          <p:nvPr/>
        </p:nvSpPr>
        <p:spPr>
          <a:xfrm>
            <a:off x="5003688" y="4407092"/>
            <a:ext cx="2304256" cy="435825"/>
          </a:xfrm>
          <a:prstGeom prst="rect">
            <a:avLst/>
          </a:prstGeom>
          <a:noFill/>
        </p:spPr>
        <p:txBody>
          <a:bodyPr wrap="square" rtlCol="0">
            <a:spAutoFit/>
          </a:bodyPr>
          <a:lstStyle/>
          <a:p>
            <a:pPr algn="ctr"/>
            <a:r>
              <a:rPr lang="fr-FR"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Pédagogie</a:t>
            </a:r>
            <a:endPar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Ellipse 9"/>
          <p:cNvSpPr/>
          <p:nvPr/>
        </p:nvSpPr>
        <p:spPr>
          <a:xfrm>
            <a:off x="3191622" y="1167092"/>
            <a:ext cx="3240000" cy="3240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ZoneTexte 10"/>
          <p:cNvSpPr txBox="1"/>
          <p:nvPr/>
        </p:nvSpPr>
        <p:spPr>
          <a:xfrm>
            <a:off x="3665557" y="1964169"/>
            <a:ext cx="2304256" cy="435825"/>
          </a:xfrm>
          <a:prstGeom prst="rect">
            <a:avLst/>
          </a:prstGeom>
          <a:noFill/>
        </p:spPr>
        <p:txBody>
          <a:bodyPr wrap="square" rtlCol="0">
            <a:spAutoFit/>
          </a:bodyPr>
          <a:lstStyle/>
          <a:p>
            <a:pPr algn="ctr"/>
            <a:r>
              <a:rPr lang="fr-FR"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Technologies</a:t>
            </a:r>
            <a:endPar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ZoneTexte 2"/>
          <p:cNvSpPr txBox="1"/>
          <p:nvPr/>
        </p:nvSpPr>
        <p:spPr>
          <a:xfrm>
            <a:off x="3347864" y="3000380"/>
            <a:ext cx="892371" cy="493084"/>
          </a:xfrm>
          <a:prstGeom prst="rect">
            <a:avLst/>
          </a:prstGeom>
          <a:noFill/>
        </p:spPr>
        <p:txBody>
          <a:bodyPr wrap="square" rtlCol="0">
            <a:spAutoFit/>
          </a:bodyPr>
          <a:lstStyle/>
          <a:p>
            <a:pPr algn="ctr"/>
            <a:r>
              <a:rPr lang="fr-FR" sz="28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TC</a:t>
            </a:r>
            <a:endParaRPr lang="fr-FR" sz="2800"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4" name="ZoneTexte 13"/>
          <p:cNvSpPr txBox="1"/>
          <p:nvPr/>
        </p:nvSpPr>
        <p:spPr>
          <a:xfrm>
            <a:off x="4264654" y="4407092"/>
            <a:ext cx="892371" cy="493084"/>
          </a:xfrm>
          <a:prstGeom prst="rect">
            <a:avLst/>
          </a:prstGeom>
          <a:noFill/>
        </p:spPr>
        <p:txBody>
          <a:bodyPr wrap="square" rtlCol="0">
            <a:spAutoFit/>
          </a:bodyPr>
          <a:lstStyle/>
          <a:p>
            <a:pPr algn="ctr"/>
            <a:r>
              <a:rPr lang="fr-FR" sz="28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CP</a:t>
            </a:r>
            <a:endParaRPr lang="fr-FR" sz="2800"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5" name="ZoneTexte 14"/>
          <p:cNvSpPr txBox="1"/>
          <p:nvPr/>
        </p:nvSpPr>
        <p:spPr>
          <a:xfrm>
            <a:off x="5207451" y="3058638"/>
            <a:ext cx="892371" cy="493084"/>
          </a:xfrm>
          <a:prstGeom prst="rect">
            <a:avLst/>
          </a:prstGeom>
          <a:noFill/>
        </p:spPr>
        <p:txBody>
          <a:bodyPr wrap="square" rtlCol="0">
            <a:spAutoFit/>
          </a:bodyPr>
          <a:lstStyle/>
          <a:p>
            <a:pPr algn="ctr"/>
            <a:r>
              <a:rPr lang="fr-FR" sz="2800" dirty="0" smtClean="0">
                <a:solidFill>
                  <a:srgbClr val="C00000"/>
                </a:solidFill>
                <a:latin typeface="Verdana" panose="020B0604030504040204" pitchFamily="34" charset="0"/>
                <a:ea typeface="Verdana" panose="020B0604030504040204" pitchFamily="34" charset="0"/>
                <a:cs typeface="Verdana" panose="020B0604030504040204" pitchFamily="34" charset="0"/>
              </a:rPr>
              <a:t>PT</a:t>
            </a:r>
            <a:endParaRPr lang="fr-FR" sz="2800"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4" name="ZoneTexte 3">
            <a:hlinkClick r:id="rId3"/>
          </p:cNvPr>
          <p:cNvSpPr txBox="1"/>
          <p:nvPr/>
        </p:nvSpPr>
        <p:spPr>
          <a:xfrm>
            <a:off x="7307944" y="5551545"/>
            <a:ext cx="1836056" cy="607602"/>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r>
              <a:rPr lang="fr-FR" sz="900" dirty="0">
                <a:solidFill>
                  <a:schemeClr val="tx1"/>
                </a:solidFill>
                <a:latin typeface="Verdana" panose="020B0604030504040204" pitchFamily="34" charset="0"/>
                <a:ea typeface="Verdana" panose="020B0604030504040204" pitchFamily="34" charset="0"/>
                <a:cs typeface="Verdana" panose="020B0604030504040204" pitchFamily="34" charset="0"/>
              </a:rPr>
              <a:t>http://cursus.edu/dossiers-articles/articles/18437/strategies-integration-des-tice-dans-les/#.VOhapi47aVB</a:t>
            </a:r>
          </a:p>
        </p:txBody>
      </p:sp>
      <p:sp>
        <p:nvSpPr>
          <p:cNvPr id="13" name="ZoneTexte 12"/>
          <p:cNvSpPr txBox="1"/>
          <p:nvPr/>
        </p:nvSpPr>
        <p:spPr>
          <a:xfrm>
            <a:off x="4089001" y="3594224"/>
            <a:ext cx="1347095" cy="664797"/>
          </a:xfrm>
          <a:prstGeom prst="rect">
            <a:avLst/>
          </a:prstGeom>
          <a:noFill/>
        </p:spPr>
        <p:txBody>
          <a:bodyPr wrap="square" rtlCol="0">
            <a:spAutoFit/>
          </a:bodyPr>
          <a:lstStyle/>
          <a:p>
            <a:pPr algn="ctr"/>
            <a:r>
              <a:rPr lang="fr-FR" sz="40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TPC</a:t>
            </a:r>
            <a:endParaRPr lang="fr-FR" sz="40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86599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51" y="260648"/>
            <a:ext cx="9140350" cy="648072"/>
          </a:xfrm>
        </p:spPr>
        <p:txBody>
          <a:bodyPr/>
          <a:lstStyle/>
          <a:p>
            <a:r>
              <a:rPr lang="fr-FR" sz="4000" dirty="0" smtClean="0"/>
              <a:t>Sentiment d’efficacité personnelle</a:t>
            </a:r>
            <a:endParaRPr lang="fr-FR" sz="4000" dirty="0"/>
          </a:p>
        </p:txBody>
      </p:sp>
      <p:pic>
        <p:nvPicPr>
          <p:cNvPr id="16" name="Imag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196556"/>
            <a:ext cx="2857899" cy="2362530"/>
          </a:xfrm>
          <a:prstGeom prst="rect">
            <a:avLst/>
          </a:prstGeom>
          <a:ln>
            <a:solidFill>
              <a:schemeClr val="accent1">
                <a:shade val="50000"/>
              </a:schemeClr>
            </a:solidFill>
          </a:ln>
        </p:spPr>
      </p:pic>
      <p:sp>
        <p:nvSpPr>
          <p:cNvPr id="30" name="ZoneTexte 29"/>
          <p:cNvSpPr txBox="1"/>
          <p:nvPr/>
        </p:nvSpPr>
        <p:spPr>
          <a:xfrm>
            <a:off x="3189414" y="764704"/>
            <a:ext cx="5760640" cy="5502340"/>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r>
              <a:rPr lang="fr-FR" sz="2400" b="1" dirty="0">
                <a:solidFill>
                  <a:schemeClr val="tx1"/>
                </a:solidFill>
                <a:latin typeface="Verdana" panose="020B0604030504040204" pitchFamily="34" charset="0"/>
                <a:ea typeface="Verdana" panose="020B0604030504040204" pitchFamily="34" charset="0"/>
                <a:cs typeface="Verdana" panose="020B0604030504040204" pitchFamily="34" charset="0"/>
              </a:rPr>
              <a:t>CP</a:t>
            </a:r>
            <a:r>
              <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rPr>
              <a:t>: connaissances nécessaires pour l’enseignement d’un contenu </a:t>
            </a:r>
            <a:r>
              <a:rPr lang="fr-FR"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disciplinaire.</a:t>
            </a:r>
            <a:endPar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fr-FR" sz="2400" b="1" dirty="0">
                <a:solidFill>
                  <a:schemeClr val="tx1"/>
                </a:solidFill>
                <a:latin typeface="Verdana" panose="020B0604030504040204" pitchFamily="34" charset="0"/>
                <a:ea typeface="Verdana" panose="020B0604030504040204" pitchFamily="34" charset="0"/>
                <a:cs typeface="Verdana" panose="020B0604030504040204" pitchFamily="34" charset="0"/>
              </a:rPr>
              <a:t>PT </a:t>
            </a:r>
            <a:r>
              <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rPr>
              <a:t>: compréhension de la manière dont la technologie peut être utilisée dans un contexte </a:t>
            </a:r>
            <a:r>
              <a:rPr lang="fr-FR"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pédagogique.</a:t>
            </a:r>
            <a:endPar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fr-FR" sz="2400" b="1" dirty="0">
                <a:solidFill>
                  <a:schemeClr val="tx1"/>
                </a:solidFill>
                <a:latin typeface="Verdana" panose="020B0604030504040204" pitchFamily="34" charset="0"/>
                <a:ea typeface="Verdana" panose="020B0604030504040204" pitchFamily="34" charset="0"/>
                <a:cs typeface="Verdana" panose="020B0604030504040204" pitchFamily="34" charset="0"/>
              </a:rPr>
              <a:t>TC</a:t>
            </a:r>
            <a:r>
              <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rPr>
              <a:t> : représentation du contenu disciplinaire soutenu ou approfondi à l’aide de la </a:t>
            </a:r>
            <a:r>
              <a:rPr lang="fr-FR"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technologie.</a:t>
            </a:r>
            <a:endPar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endParaRPr>
          </a:p>
          <a:p>
            <a:r>
              <a:rPr lang="fr-FR" sz="2400"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TPC </a:t>
            </a:r>
            <a:r>
              <a:rPr lang="fr-FR"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 </a:t>
            </a:r>
            <a:r>
              <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rPr>
              <a:t>habilités à développer des expériences d’apprentissages signifiantes pour les </a:t>
            </a:r>
            <a:r>
              <a:rPr lang="fr-FR" sz="24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étudiants intégrant </a:t>
            </a:r>
            <a:r>
              <a:rPr lang="fr-FR" sz="2400" dirty="0">
                <a:solidFill>
                  <a:schemeClr val="tx1"/>
                </a:solidFill>
                <a:latin typeface="Verdana" panose="020B0604030504040204" pitchFamily="34" charset="0"/>
                <a:ea typeface="Verdana" panose="020B0604030504040204" pitchFamily="34" charset="0"/>
                <a:cs typeface="Verdana" panose="020B0604030504040204" pitchFamily="34" charset="0"/>
              </a:rPr>
              <a:t>une utilisation efficace de la technologie. </a:t>
            </a:r>
          </a:p>
          <a:p>
            <a:endParaRPr lang="fr-FR" dirty="0"/>
          </a:p>
        </p:txBody>
      </p:sp>
    </p:spTree>
    <p:extLst>
      <p:ext uri="{BB962C8B-B14F-4D97-AF65-F5344CB8AC3E}">
        <p14:creationId xmlns:p14="http://schemas.microsoft.com/office/powerpoint/2010/main" val="1251537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riangle isocèle 11"/>
          <p:cNvSpPr/>
          <p:nvPr/>
        </p:nvSpPr>
        <p:spPr>
          <a:xfrm>
            <a:off x="2109293" y="1231665"/>
            <a:ext cx="5040559" cy="4126488"/>
          </a:xfrm>
          <a:prstGeom prst="triangle">
            <a:avLst>
              <a:gd name="adj" fmla="val 50542"/>
            </a:avLst>
          </a:prstGeom>
          <a:solidFill>
            <a:srgbClr val="FDFA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451" y="260648"/>
            <a:ext cx="9140350" cy="648072"/>
          </a:xfrm>
        </p:spPr>
        <p:txBody>
          <a:bodyPr/>
          <a:lstStyle/>
          <a:p>
            <a:r>
              <a:rPr lang="fr-FR" sz="4000" dirty="0" smtClean="0"/>
              <a:t>Nouveau cœur de métier (2)</a:t>
            </a:r>
            <a:endParaRPr lang="fr-FR" sz="4000" dirty="0"/>
          </a:p>
        </p:txBody>
      </p:sp>
      <p:sp>
        <p:nvSpPr>
          <p:cNvPr id="8" name="ZoneTexte 7"/>
          <p:cNvSpPr txBox="1"/>
          <p:nvPr/>
        </p:nvSpPr>
        <p:spPr>
          <a:xfrm>
            <a:off x="0" y="5520637"/>
            <a:ext cx="4932040" cy="550279"/>
          </a:xfrm>
          <a:prstGeom prst="rect">
            <a:avLst/>
          </a:prstGeom>
          <a:noFill/>
        </p:spPr>
        <p:txBody>
          <a:bodyPr wrap="square" rtlCol="0">
            <a:spAutoFit/>
          </a:bodyPr>
          <a:lstStyle/>
          <a:p>
            <a:pPr algn="ctr"/>
            <a:r>
              <a:rPr lang="fr-FR" sz="3200" dirty="0" smtClean="0">
                <a:solidFill>
                  <a:schemeClr val="tx1"/>
                </a:solidFill>
              </a:rPr>
              <a:t>Contenus disciplinaires</a:t>
            </a:r>
            <a:endParaRPr lang="fr-FR" sz="3200" dirty="0">
              <a:solidFill>
                <a:schemeClr val="tx1"/>
              </a:solidFill>
            </a:endParaRPr>
          </a:p>
        </p:txBody>
      </p:sp>
      <p:sp>
        <p:nvSpPr>
          <p:cNvPr id="9" name="ZoneTexte 8"/>
          <p:cNvSpPr txBox="1"/>
          <p:nvPr/>
        </p:nvSpPr>
        <p:spPr>
          <a:xfrm>
            <a:off x="6550781" y="5520637"/>
            <a:ext cx="2627784" cy="550279"/>
          </a:xfrm>
          <a:prstGeom prst="rect">
            <a:avLst/>
          </a:prstGeom>
          <a:noFill/>
        </p:spPr>
        <p:txBody>
          <a:bodyPr wrap="square" rtlCol="0">
            <a:spAutoFit/>
          </a:bodyPr>
          <a:lstStyle/>
          <a:p>
            <a:pPr algn="ctr"/>
            <a:r>
              <a:rPr lang="fr-FR"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Pédagogie</a:t>
            </a:r>
            <a:endParaRPr lang="fr-FR"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ZoneTexte 10"/>
          <p:cNvSpPr txBox="1"/>
          <p:nvPr/>
        </p:nvSpPr>
        <p:spPr>
          <a:xfrm>
            <a:off x="2627784" y="764704"/>
            <a:ext cx="3888432" cy="550279"/>
          </a:xfrm>
          <a:prstGeom prst="rect">
            <a:avLst/>
          </a:prstGeom>
          <a:noFill/>
        </p:spPr>
        <p:txBody>
          <a:bodyPr wrap="square" rtlCol="0">
            <a:spAutoFit/>
          </a:bodyPr>
          <a:lstStyle/>
          <a:p>
            <a:pPr algn="ctr"/>
            <a:r>
              <a:rPr lang="fr-FR"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Technologies</a:t>
            </a:r>
            <a:endParaRPr lang="fr-FR"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ZoneTexte 12"/>
          <p:cNvSpPr txBox="1"/>
          <p:nvPr/>
        </p:nvSpPr>
        <p:spPr>
          <a:xfrm>
            <a:off x="4057936" y="3347682"/>
            <a:ext cx="1243675" cy="493084"/>
          </a:xfrm>
          <a:prstGeom prst="rect">
            <a:avLst/>
          </a:prstGeom>
          <a:noFill/>
        </p:spPr>
        <p:txBody>
          <a:bodyPr wrap="square" rtlCol="0">
            <a:spAutoFit/>
          </a:bodyPr>
          <a:lstStyle/>
          <a:p>
            <a:pPr algn="ctr"/>
            <a:r>
              <a:rPr lang="fr-FR" sz="28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TPC</a:t>
            </a:r>
            <a:endParaRPr lang="fr-FR" sz="28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ZoneTexte 15"/>
          <p:cNvSpPr txBox="1"/>
          <p:nvPr/>
        </p:nvSpPr>
        <p:spPr>
          <a:xfrm>
            <a:off x="86437" y="2744630"/>
            <a:ext cx="3842928" cy="550279"/>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fr-FR"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Communique</a:t>
            </a:r>
            <a:endParaRPr lang="fr-FR"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7" name="ZoneTexte 16"/>
          <p:cNvSpPr txBox="1"/>
          <p:nvPr/>
        </p:nvSpPr>
        <p:spPr>
          <a:xfrm>
            <a:off x="3614954" y="4530955"/>
            <a:ext cx="2029236" cy="550279"/>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fr-FR"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Tutore</a:t>
            </a:r>
            <a:endParaRPr lang="fr-FR"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ZoneTexte 17"/>
          <p:cNvSpPr txBox="1"/>
          <p:nvPr/>
        </p:nvSpPr>
        <p:spPr>
          <a:xfrm>
            <a:off x="5724128" y="2339457"/>
            <a:ext cx="3842928" cy="1008225"/>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fr-FR"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Aide à l’apprentissage</a:t>
            </a:r>
            <a:endParaRPr lang="fr-FR"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92594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riangle isocèle 11"/>
          <p:cNvSpPr/>
          <p:nvPr/>
        </p:nvSpPr>
        <p:spPr>
          <a:xfrm>
            <a:off x="2051721" y="1231665"/>
            <a:ext cx="5040559" cy="4126488"/>
          </a:xfrm>
          <a:prstGeom prst="triangle">
            <a:avLst>
              <a:gd name="adj" fmla="val 50542"/>
            </a:avLst>
          </a:prstGeom>
          <a:solidFill>
            <a:srgbClr val="FDFA8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8451" y="260648"/>
            <a:ext cx="9140350" cy="648072"/>
          </a:xfrm>
        </p:spPr>
        <p:txBody>
          <a:bodyPr/>
          <a:lstStyle/>
          <a:p>
            <a:r>
              <a:rPr lang="fr-FR" sz="4000" dirty="0" smtClean="0"/>
              <a:t>Nouveau cœur de métier (3)</a:t>
            </a:r>
            <a:endParaRPr lang="fr-FR" sz="4000" dirty="0"/>
          </a:p>
        </p:txBody>
      </p:sp>
      <p:sp>
        <p:nvSpPr>
          <p:cNvPr id="8" name="ZoneTexte 7"/>
          <p:cNvSpPr txBox="1"/>
          <p:nvPr/>
        </p:nvSpPr>
        <p:spPr>
          <a:xfrm>
            <a:off x="0" y="5520637"/>
            <a:ext cx="4932040" cy="550279"/>
          </a:xfrm>
          <a:prstGeom prst="rect">
            <a:avLst/>
          </a:prstGeom>
          <a:noFill/>
        </p:spPr>
        <p:txBody>
          <a:bodyPr wrap="square" rtlCol="0">
            <a:spAutoFit/>
          </a:bodyPr>
          <a:lstStyle/>
          <a:p>
            <a:pPr algn="ctr"/>
            <a:r>
              <a:rPr lang="fr-FR" sz="3200" dirty="0" smtClean="0">
                <a:solidFill>
                  <a:schemeClr val="tx1"/>
                </a:solidFill>
              </a:rPr>
              <a:t>Contenus disciplinaires</a:t>
            </a:r>
            <a:endParaRPr lang="fr-FR" sz="3200" dirty="0">
              <a:solidFill>
                <a:schemeClr val="tx1"/>
              </a:solidFill>
            </a:endParaRPr>
          </a:p>
        </p:txBody>
      </p:sp>
      <p:sp>
        <p:nvSpPr>
          <p:cNvPr id="9" name="ZoneTexte 8"/>
          <p:cNvSpPr txBox="1"/>
          <p:nvPr/>
        </p:nvSpPr>
        <p:spPr>
          <a:xfrm>
            <a:off x="6550781" y="5520637"/>
            <a:ext cx="2627784" cy="550279"/>
          </a:xfrm>
          <a:prstGeom prst="rect">
            <a:avLst/>
          </a:prstGeom>
          <a:noFill/>
        </p:spPr>
        <p:txBody>
          <a:bodyPr wrap="square" rtlCol="0">
            <a:spAutoFit/>
          </a:bodyPr>
          <a:lstStyle/>
          <a:p>
            <a:pPr algn="ctr"/>
            <a:r>
              <a:rPr lang="fr-FR"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Pédagogie</a:t>
            </a:r>
            <a:endParaRPr lang="fr-FR"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ZoneTexte 10"/>
          <p:cNvSpPr txBox="1"/>
          <p:nvPr/>
        </p:nvSpPr>
        <p:spPr>
          <a:xfrm>
            <a:off x="2627784" y="764704"/>
            <a:ext cx="3888432" cy="550279"/>
          </a:xfrm>
          <a:prstGeom prst="rect">
            <a:avLst/>
          </a:prstGeom>
          <a:noFill/>
        </p:spPr>
        <p:txBody>
          <a:bodyPr wrap="square" rtlCol="0">
            <a:spAutoFit/>
          </a:bodyPr>
          <a:lstStyle/>
          <a:p>
            <a:pPr algn="ctr"/>
            <a:r>
              <a:rPr lang="fr-FR"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Technologies</a:t>
            </a:r>
            <a:endParaRPr lang="fr-FR"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13" name="ZoneTexte 12"/>
          <p:cNvSpPr txBox="1"/>
          <p:nvPr/>
        </p:nvSpPr>
        <p:spPr>
          <a:xfrm>
            <a:off x="3950163" y="3347682"/>
            <a:ext cx="1243675" cy="493084"/>
          </a:xfrm>
          <a:prstGeom prst="rect">
            <a:avLst/>
          </a:prstGeom>
          <a:noFill/>
        </p:spPr>
        <p:txBody>
          <a:bodyPr wrap="square" rtlCol="0">
            <a:spAutoFit/>
          </a:bodyPr>
          <a:lstStyle/>
          <a:p>
            <a:pPr algn="ctr"/>
            <a:r>
              <a:rPr lang="fr-FR" sz="2800" b="1" dirty="0" smtClean="0">
                <a:solidFill>
                  <a:srgbClr val="C00000"/>
                </a:solidFill>
                <a:latin typeface="Verdana" panose="020B0604030504040204" pitchFamily="34" charset="0"/>
                <a:ea typeface="Verdana" panose="020B0604030504040204" pitchFamily="34" charset="0"/>
                <a:cs typeface="Verdana" panose="020B0604030504040204" pitchFamily="34" charset="0"/>
              </a:rPr>
              <a:t>TPC</a:t>
            </a:r>
            <a:endParaRPr lang="fr-FR" sz="2800" b="1"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ZoneTexte 15"/>
          <p:cNvSpPr txBox="1"/>
          <p:nvPr/>
        </p:nvSpPr>
        <p:spPr>
          <a:xfrm>
            <a:off x="961066" y="2744630"/>
            <a:ext cx="7221868" cy="550279"/>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fr-FR" sz="3200" dirty="0" smtClean="0">
                <a:solidFill>
                  <a:schemeClr val="tx1"/>
                </a:solidFill>
                <a:latin typeface="Verdana" panose="020B0604030504040204" pitchFamily="34" charset="0"/>
                <a:ea typeface="Verdana" panose="020B0604030504040204" pitchFamily="34" charset="0"/>
                <a:cs typeface="Verdana" panose="020B0604030504040204" pitchFamily="34" charset="0"/>
              </a:rPr>
              <a:t>Concepteur de cours en ligne</a:t>
            </a:r>
            <a:endParaRPr lang="fr-FR" sz="3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Double flèche verticale 5"/>
          <p:cNvSpPr/>
          <p:nvPr/>
        </p:nvSpPr>
        <p:spPr>
          <a:xfrm>
            <a:off x="4319972" y="1231665"/>
            <a:ext cx="504056" cy="145644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095836" y="4077072"/>
            <a:ext cx="2952328" cy="349968"/>
          </a:xfrm>
          <a:prstGeom prst="rect">
            <a:avLst/>
          </a:prstGeom>
          <a:noFill/>
          <a:ln>
            <a:solidFill>
              <a:schemeClr val="accent1">
                <a:shade val="50000"/>
              </a:schemeClr>
            </a:solidFill>
          </a:ln>
        </p:spPr>
        <p:txBody>
          <a:bodyPr wrap="square" rtlCol="0">
            <a:spAutoFit/>
          </a:bodyPr>
          <a:lstStyle/>
          <a:p>
            <a:pPr algn="ctr"/>
            <a:r>
              <a:rPr lang="fr-FR" dirty="0" smtClean="0">
                <a:solidFill>
                  <a:srgbClr val="7030A0"/>
                </a:solidFill>
                <a:latin typeface="Verdana" panose="020B0604030504040204" pitchFamily="34" charset="0"/>
                <a:ea typeface="Verdana" panose="020B0604030504040204" pitchFamily="34" charset="0"/>
                <a:cs typeface="Verdana" panose="020B0604030504040204" pitchFamily="34" charset="0"/>
              </a:rPr>
              <a:t>Parcours de formation</a:t>
            </a:r>
            <a:endParaRPr lang="fr-FR" dirty="0">
              <a:solidFill>
                <a:srgbClr val="7030A0"/>
              </a:solidFill>
              <a:latin typeface="Verdana" panose="020B0604030504040204" pitchFamily="34" charset="0"/>
              <a:ea typeface="Verdana" panose="020B0604030504040204" pitchFamily="34" charset="0"/>
              <a:cs typeface="Verdana" panose="020B0604030504040204" pitchFamily="34" charset="0"/>
            </a:endParaRPr>
          </a:p>
        </p:txBody>
      </p:sp>
      <p:sp>
        <p:nvSpPr>
          <p:cNvPr id="19" name="Double flèche verticale 18"/>
          <p:cNvSpPr/>
          <p:nvPr/>
        </p:nvSpPr>
        <p:spPr>
          <a:xfrm>
            <a:off x="1331640" y="3347682"/>
            <a:ext cx="504056" cy="217295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Double flèche verticale 19"/>
          <p:cNvSpPr/>
          <p:nvPr/>
        </p:nvSpPr>
        <p:spPr>
          <a:xfrm>
            <a:off x="7612645" y="3340562"/>
            <a:ext cx="504056" cy="2172955"/>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8411981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0" y="0"/>
            <a:ext cx="8686800" cy="836712"/>
          </a:xfrm>
        </p:spPr>
        <p:txBody>
          <a:bodyPr/>
          <a:lstStyle/>
          <a:p>
            <a:r>
              <a:rPr lang="fr-FR" sz="4000" dirty="0" smtClean="0"/>
              <a:t>S’approprier les outils utiles (1)</a:t>
            </a:r>
            <a:endParaRPr lang="fr-FR" sz="4000" dirty="0"/>
          </a:p>
        </p:txBody>
      </p:sp>
      <p:pic>
        <p:nvPicPr>
          <p:cNvPr id="6" name="Imag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5471" y="692696"/>
            <a:ext cx="6853059" cy="5139794"/>
          </a:xfrm>
          <a:prstGeom prst="rect">
            <a:avLst/>
          </a:prstGeom>
        </p:spPr>
      </p:pic>
      <p:sp>
        <p:nvSpPr>
          <p:cNvPr id="7" name="ZoneTexte 6"/>
          <p:cNvSpPr txBox="1"/>
          <p:nvPr/>
        </p:nvSpPr>
        <p:spPr>
          <a:xfrm>
            <a:off x="3095836" y="5832490"/>
            <a:ext cx="2952328" cy="235449"/>
          </a:xfrm>
          <a:prstGeom prst="rect">
            <a:avLst/>
          </a:prstGeom>
          <a:solidFill>
            <a:schemeClr val="accent1">
              <a:lumMod val="20000"/>
              <a:lumOff val="80000"/>
            </a:schemeClr>
          </a:solidFill>
          <a:ln>
            <a:solidFill>
              <a:schemeClr val="accent1">
                <a:shade val="50000"/>
              </a:schemeClr>
            </a:solidFill>
          </a:ln>
        </p:spPr>
        <p:txBody>
          <a:bodyPr wrap="square" rtlCol="0">
            <a:spAutoFit/>
          </a:bodyPr>
          <a:lstStyle/>
          <a:p>
            <a:pPr algn="ctr"/>
            <a:r>
              <a:rPr lang="fr-FR" sz="1000" dirty="0">
                <a:solidFill>
                  <a:schemeClr val="tx1"/>
                </a:solidFill>
                <a:latin typeface="Verdana" panose="020B0604030504040204" pitchFamily="34" charset="0"/>
                <a:ea typeface="Verdana" panose="020B0604030504040204" pitchFamily="34" charset="0"/>
                <a:cs typeface="Verdana" panose="020B0604030504040204" pitchFamily="34" charset="0"/>
                <a:hlinkClick r:id="rId4" tooltip="Attribution-NonCommercial-ShareAlike License"/>
              </a:rPr>
              <a:t>Certains droits réservés</a:t>
            </a:r>
            <a:r>
              <a:rPr lang="fr-FR" sz="1000" dirty="0">
                <a:solidFill>
                  <a:schemeClr val="tx1"/>
                </a:solidFill>
                <a:latin typeface="Verdana" panose="020B0604030504040204" pitchFamily="34" charset="0"/>
                <a:ea typeface="Verdana" panose="020B0604030504040204" pitchFamily="34" charset="0"/>
                <a:cs typeface="Verdana" panose="020B0604030504040204" pitchFamily="34" charset="0"/>
              </a:rPr>
              <a:t> par </a:t>
            </a:r>
            <a:r>
              <a:rPr lang="fr-FR" sz="1000" dirty="0" err="1">
                <a:solidFill>
                  <a:schemeClr val="tx1"/>
                </a:solidFill>
                <a:latin typeface="Verdana" panose="020B0604030504040204" pitchFamily="34" charset="0"/>
                <a:ea typeface="Verdana" panose="020B0604030504040204" pitchFamily="34" charset="0"/>
                <a:cs typeface="Verdana" panose="020B0604030504040204" pitchFamily="34" charset="0"/>
                <a:hlinkClick r:id="rId5"/>
              </a:rPr>
              <a:t>courosa</a:t>
            </a:r>
            <a:r>
              <a:rPr lang="fr-FR" sz="10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767942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_espace_formation_eu">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écutif">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écutif">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theme_espace_formation_eu</Template>
  <TotalTime>3967</TotalTime>
  <Words>903</Words>
  <Application>Microsoft Office PowerPoint</Application>
  <PresentationFormat>Affichage à l'écran (4:3)</PresentationFormat>
  <Paragraphs>153</Paragraphs>
  <Slides>16</Slides>
  <Notes>15</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theme_espace_formation_eu</vt:lpstr>
      <vt:lpstr>Un nouveau cœur de métier pour le professeur ?</vt:lpstr>
      <vt:lpstr>Maîtrise et imagination du chef d’orchestre</vt:lpstr>
      <vt:lpstr>Transformer le cœur du métier, quid ?</vt:lpstr>
      <vt:lpstr>Le cœur du métier</vt:lpstr>
      <vt:lpstr>Nouveau cœur de métier (1)</vt:lpstr>
      <vt:lpstr>Sentiment d’efficacité personnelle</vt:lpstr>
      <vt:lpstr>Nouveau cœur de métier (2)</vt:lpstr>
      <vt:lpstr>Nouveau cœur de métier (3)</vt:lpstr>
      <vt:lpstr>S’approprier les outils utiles (1)</vt:lpstr>
      <vt:lpstr>S’approprier les outils utiles  (2)</vt:lpstr>
      <vt:lpstr>Les certifications en France</vt:lpstr>
      <vt:lpstr>Le C2i2e enseignant</vt:lpstr>
      <vt:lpstr>Concevoir une séance incluant les Tice</vt:lpstr>
      <vt:lpstr>Crédits</vt:lpstr>
      <vt:lpstr>Liens utiles</vt:lpstr>
      <vt:lpstr>Merci de votre attention !</vt:lpstr>
    </vt:vector>
  </TitlesOfParts>
  <Company>Université de Franche-Comté</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Identité  numérique</dc:title>
  <dc:creator>Jacques Cartier</dc:creator>
  <cp:lastModifiedBy>Jacques</cp:lastModifiedBy>
  <cp:revision>510</cp:revision>
  <dcterms:created xsi:type="dcterms:W3CDTF">2008-10-16T15:36:34Z</dcterms:created>
  <dcterms:modified xsi:type="dcterms:W3CDTF">2015-02-28T05:55:05Z</dcterms:modified>
</cp:coreProperties>
</file>