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751" r:id="rId3"/>
    <p:sldMasterId id="2147483763" r:id="rId4"/>
  </p:sldMasterIdLst>
  <p:notesMasterIdLst>
    <p:notesMasterId r:id="rId42"/>
  </p:notesMasterIdLst>
  <p:sldIdLst>
    <p:sldId id="256" r:id="rId5"/>
    <p:sldId id="522" r:id="rId6"/>
    <p:sldId id="562" r:id="rId7"/>
    <p:sldId id="527" r:id="rId8"/>
    <p:sldId id="528" r:id="rId9"/>
    <p:sldId id="537" r:id="rId10"/>
    <p:sldId id="538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6" r:id="rId21"/>
    <p:sldId id="531" r:id="rId22"/>
    <p:sldId id="574" r:id="rId23"/>
    <p:sldId id="558" r:id="rId24"/>
    <p:sldId id="559" r:id="rId25"/>
    <p:sldId id="560" r:id="rId26"/>
    <p:sldId id="563" r:id="rId27"/>
    <p:sldId id="564" r:id="rId28"/>
    <p:sldId id="565" r:id="rId29"/>
    <p:sldId id="566" r:id="rId30"/>
    <p:sldId id="567" r:id="rId31"/>
    <p:sldId id="569" r:id="rId32"/>
    <p:sldId id="577" r:id="rId33"/>
    <p:sldId id="575" r:id="rId34"/>
    <p:sldId id="576" r:id="rId35"/>
    <p:sldId id="578" r:id="rId36"/>
    <p:sldId id="568" r:id="rId37"/>
    <p:sldId id="561" r:id="rId38"/>
    <p:sldId id="570" r:id="rId39"/>
    <p:sldId id="571" r:id="rId40"/>
    <p:sldId id="572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660066"/>
    <a:srgbClr val="CC0000"/>
    <a:srgbClr val="FFFF00"/>
    <a:srgbClr val="66CCFF"/>
    <a:srgbClr val="A50021"/>
    <a:srgbClr val="C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2" autoAdjust="0"/>
    <p:restoredTop sz="94643" autoAdjust="0"/>
  </p:normalViewPr>
  <p:slideViewPr>
    <p:cSldViewPr snapToGrid="0">
      <p:cViewPr>
        <p:scale>
          <a:sx n="60" d="100"/>
          <a:sy n="60" d="100"/>
        </p:scale>
        <p:origin x="648" y="7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5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9.xml"/><Relationship Id="rId1" Type="http://schemas.openxmlformats.org/officeDocument/2006/relationships/slide" Target="slides/slide18.xml"/><Relationship Id="rId5" Type="http://schemas.openxmlformats.org/officeDocument/2006/relationships/slide" Target="slides/slide22.xml"/><Relationship Id="rId4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7FC-3E3D-4269-9C6A-40DF0A4D1A84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73303-6E5E-4CC2-9EE4-F6BA5B1ACE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165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4949F0-2C9D-4CD2-B077-90E645F7E751}" type="slidenum">
              <a:rPr lang="fr-FR" altLang="fr-FR" sz="1200"/>
              <a:pPr/>
              <a:t>18</a:t>
            </a:fld>
            <a:endParaRPr lang="fr-FR" alt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fr-FR" smtClean="0"/>
              <a:t>Résultat:</a:t>
            </a:r>
          </a:p>
          <a:p>
            <a:pPr eaLnBrk="1" hangingPunct="1"/>
            <a:r>
              <a:rPr lang="fr-CA" altLang="fr-FR" smtClean="0"/>
              <a:t>-les liens qui existent entre les éléments ne sont pas mis en évidence.</a:t>
            </a:r>
          </a:p>
        </p:txBody>
      </p:sp>
    </p:spTree>
    <p:extLst>
      <p:ext uri="{BB962C8B-B14F-4D97-AF65-F5344CB8AC3E}">
        <p14:creationId xmlns:p14="http://schemas.microsoft.com/office/powerpoint/2010/main" val="2896768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453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933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04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376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199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1272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5540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939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>
                <a:solidFill>
                  <a:prstClr val="black"/>
                </a:solidFill>
              </a:rPr>
              <a:pPr/>
              <a:t>36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0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4949F0-2C9D-4CD2-B077-90E645F7E751}" type="slidenum">
              <a:rPr lang="fr-FR" altLang="fr-FR" sz="1200"/>
              <a:pPr/>
              <a:t>19</a:t>
            </a:fld>
            <a:endParaRPr lang="fr-FR" alt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fr-FR" smtClean="0"/>
              <a:t>Résultat:</a:t>
            </a:r>
          </a:p>
          <a:p>
            <a:pPr eaLnBrk="1" hangingPunct="1"/>
            <a:r>
              <a:rPr lang="fr-CA" altLang="fr-FR" smtClean="0"/>
              <a:t>-les liens qui existent entre les éléments ne sont pas mis en évidence.</a:t>
            </a:r>
          </a:p>
        </p:txBody>
      </p:sp>
    </p:spTree>
    <p:extLst>
      <p:ext uri="{BB962C8B-B14F-4D97-AF65-F5344CB8AC3E}">
        <p14:creationId xmlns:p14="http://schemas.microsoft.com/office/powerpoint/2010/main" val="116548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4949F0-2C9D-4CD2-B077-90E645F7E751}" type="slidenum">
              <a:rPr lang="fr-FR" altLang="fr-FR" sz="1200"/>
              <a:pPr/>
              <a:t>20</a:t>
            </a:fld>
            <a:endParaRPr lang="fr-FR" alt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fr-FR" smtClean="0"/>
              <a:t>Résultat:</a:t>
            </a:r>
          </a:p>
          <a:p>
            <a:pPr eaLnBrk="1" hangingPunct="1"/>
            <a:r>
              <a:rPr lang="fr-CA" altLang="fr-FR" smtClean="0"/>
              <a:t>-les liens qui existent entre les éléments ne sont pas mis en évidence.</a:t>
            </a:r>
          </a:p>
        </p:txBody>
      </p:sp>
    </p:spTree>
    <p:extLst>
      <p:ext uri="{BB962C8B-B14F-4D97-AF65-F5344CB8AC3E}">
        <p14:creationId xmlns:p14="http://schemas.microsoft.com/office/powerpoint/2010/main" val="349924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4949F0-2C9D-4CD2-B077-90E645F7E751}" type="slidenum">
              <a:rPr lang="fr-FR" altLang="fr-FR" sz="1200"/>
              <a:pPr/>
              <a:t>21</a:t>
            </a:fld>
            <a:endParaRPr lang="fr-FR" alt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fr-FR" dirty="0" smtClean="0"/>
              <a:t>Résultat:</a:t>
            </a:r>
          </a:p>
          <a:p>
            <a:pPr eaLnBrk="1" hangingPunct="1"/>
            <a:r>
              <a:rPr lang="fr-CA" altLang="fr-FR" dirty="0" smtClean="0"/>
              <a:t>-les liens qui existent entre les éléments ne sont pas mis en évidence.</a:t>
            </a:r>
          </a:p>
        </p:txBody>
      </p:sp>
    </p:spTree>
    <p:extLst>
      <p:ext uri="{BB962C8B-B14F-4D97-AF65-F5344CB8AC3E}">
        <p14:creationId xmlns:p14="http://schemas.microsoft.com/office/powerpoint/2010/main" val="369208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4949F0-2C9D-4CD2-B077-90E645F7E751}" type="slidenum">
              <a:rPr lang="fr-FR" altLang="fr-FR" sz="1200"/>
              <a:pPr/>
              <a:t>22</a:t>
            </a:fld>
            <a:endParaRPr lang="fr-FR" alt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A" altLang="fr-FR" smtClean="0"/>
              <a:t>Résultat:</a:t>
            </a:r>
          </a:p>
          <a:p>
            <a:pPr eaLnBrk="1" hangingPunct="1"/>
            <a:r>
              <a:rPr lang="fr-CA" altLang="fr-FR" smtClean="0"/>
              <a:t>-les liens qui existent entre les éléments ne sont pas mis en évidence.</a:t>
            </a:r>
          </a:p>
        </p:txBody>
      </p:sp>
    </p:spTree>
    <p:extLst>
      <p:ext uri="{BB962C8B-B14F-4D97-AF65-F5344CB8AC3E}">
        <p14:creationId xmlns:p14="http://schemas.microsoft.com/office/powerpoint/2010/main" val="349945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124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01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838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73303-6E5E-4CC2-9EE4-F6BA5B1ACECB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645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6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634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99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285" y="901700"/>
            <a:ext cx="7723716" cy="9271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31200" y="2438400"/>
            <a:ext cx="3149600" cy="900246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ct val="0"/>
              </a:spcBef>
              <a:buFont typeface="Times" pitchFamily="80" charset="0"/>
              <a:buNone/>
              <a:tabLst>
                <a:tab pos="388938" algn="l"/>
              </a:tabLst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4440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9FF343D3-4A9B-4F73-9FC5-0199FEF764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315002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73D1C3C1-7E35-45EF-B85D-571421A2AA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327758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83267" y="1447801"/>
            <a:ext cx="48895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75968" y="1447801"/>
            <a:ext cx="4891617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3F68C48D-B988-4B4C-BF7C-9D0A8FBC06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102730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43878"/>
            <a:ext cx="5386917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343878"/>
            <a:ext cx="5389033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83A534FE-0240-4220-BE39-9607B06F15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289507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074C6F54-4A30-4487-97E2-A8CC79481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200430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10FF6C2F-2B34-4E14-8085-B0D5418EB5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216160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1D42032F-6656-4D2C-BC02-D76DBB603B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18269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0732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C3C52EDA-595B-481B-B025-28CA86DCA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414796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42283" y="1447801"/>
            <a:ext cx="8125301" cy="193899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DFE68D10-6FAF-4561-99A9-DD6C79DF68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1476404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04818" y="404813"/>
            <a:ext cx="2662767" cy="33258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16075" y="404813"/>
            <a:ext cx="3385542" cy="33258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fld id="{0EC1B6C7-0A7C-4B37-8384-C68AE406AC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1" hangingPunct="1">
              <a:defRPr i="1">
                <a:cs typeface="Arial" charset="0"/>
              </a:defRPr>
            </a:lvl1pPr>
          </a:lstStyle>
          <a:p>
            <a:pPr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1642722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4F62-2195-47F6-9ACA-37ABC7B800DB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D0F7A-368B-456E-8625-75E362DEDDD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2739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ED6F-9394-4B65-BB0F-6C3146D37794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A0E0-9ED8-4A7B-85C0-E9FFF02C352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31861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735E-3E5E-4FB9-A5BB-A1217BE1F84D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D23E7-8C61-47E1-8932-10FBA4DB975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1254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E8A2-0CAB-4D93-B237-F28465176BFD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475B4-E114-40C0-9052-15991C5EA94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32620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6E9-C17B-4B55-8BC7-5DCD25E79FD3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F64CC-AE23-468A-B2E9-3A12AA8ED1C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85304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6A1C-0C94-46C0-B0F6-4ECF93D4F680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7AC7B-7372-4CBF-9E0F-B6412328BE7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19384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8A87-AC4E-4645-954E-FEB808B8A382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FE2F-90BA-41A1-95A8-3AFC3F0DDFE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97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320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310E-67AF-4961-AAF0-D9D226267026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10F83-AA37-4D8B-A7D8-08883F64CA49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60231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F4D-3CDE-46B8-BEEB-B2E58BFCFD7D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B94A9-9895-4DE6-A655-86B5AD126B8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4844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16B4-592A-4C32-9E91-580A1BBA6F56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0A68-83B5-4DF5-B0F9-29DAE9B28E29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45410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83CB-BD67-4AC2-BDCB-34008FA5E69E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903EA-40CC-4F9C-8B13-1FEB461B409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52880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4285" y="901700"/>
            <a:ext cx="7723716" cy="9271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31200" y="2438400"/>
            <a:ext cx="3149600" cy="900246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ct val="0"/>
              </a:spcBef>
              <a:buFont typeface="Times" charset="0"/>
              <a:buNone/>
              <a:tabLst>
                <a:tab pos="388938" algn="l"/>
              </a:tabLst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01307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D969-DEDD-45ED-8242-3119A3413B8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60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FB7F-44F5-4CA6-A475-D85AD1CDF37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72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33084" y="1447800"/>
            <a:ext cx="41656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01885" y="1447800"/>
            <a:ext cx="4167716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7E6D-A2D0-4C7B-82C4-06404B73D9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37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43878"/>
            <a:ext cx="5386917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343878"/>
            <a:ext cx="5389033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5AC1-B719-4C51-9ADD-3FCC538CCF3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50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195D-98B8-445E-BB76-9EA8C8579A0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088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4E27-9B46-4C86-9592-3A6FE21746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56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3CD0-2AD0-4E50-A869-BA48C9CA186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44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4B6A1-E9E1-41D2-9B83-645173CB7E1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23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36523" y="1447800"/>
            <a:ext cx="8433078" cy="1877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6D33-3021-4B98-A3FA-7F7B7C64523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45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36000" y="381000"/>
            <a:ext cx="2133600" cy="3263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39701" y="381000"/>
            <a:ext cx="2893100" cy="3263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C044-7341-4549-B201-0F3E1CE4102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85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781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60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11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E121-2C03-403B-8417-39F615D9D1EA}" type="datetimeFigureOut">
              <a:rPr lang="fr-CA" smtClean="0"/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AC35-B1C2-4EA7-B455-7E3F02E9D5E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940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404813"/>
            <a:ext cx="1065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La fiche 1 - </a:t>
            </a:r>
            <a:r>
              <a:rPr lang="en-CA" smtClean="0"/>
              <a:t>Reiser (2001)</a:t>
            </a:r>
            <a:endParaRPr lang="fr-FR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1447801"/>
            <a:ext cx="998431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58039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13B04-6F13-4E31-9638-1776CF01877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123767" y="5864225"/>
            <a:ext cx="16764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80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80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80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80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80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www.ulaval.ca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i="0">
                <a:solidFill>
                  <a:srgbClr val="000000"/>
                </a:solidFill>
                <a:latin typeface="Times" pitchFamily="80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/>
              <a:t>16-01-07</a:t>
            </a:r>
          </a:p>
        </p:txBody>
      </p:sp>
    </p:spTree>
    <p:extLst>
      <p:ext uri="{BB962C8B-B14F-4D97-AF65-F5344CB8AC3E}">
        <p14:creationId xmlns:p14="http://schemas.microsoft.com/office/powerpoint/2010/main" val="126219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Verdana" pitchFamily="34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55575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2pPr>
      <a:lvl3pPr marL="838200" indent="-1397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3pPr>
      <a:lvl4pPr marL="1181100" indent="-1524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1511300" indent="-1397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1968500" indent="-1397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6pPr>
      <a:lvl7pPr marL="2425700" indent="-1397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7pPr>
      <a:lvl8pPr marL="2882900" indent="-1397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8pPr>
      <a:lvl9pPr marL="3340100" indent="-1397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fr-CA" altLang="fr-FR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CA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C5173-0066-4A0C-B321-41CF5AC2D89E}" type="datetimeFigureOut">
              <a:rPr lang="fr-CA"/>
              <a:pPr>
                <a:defRPr/>
              </a:pPr>
              <a:t>02-03-2015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DFD9A3-F1D1-4E97-B4D2-6B9CC37EE7AA}" type="slidenum">
              <a:rPr lang="fr-CA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A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3085" y="381000"/>
            <a:ext cx="853651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3085" y="1447800"/>
            <a:ext cx="853651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58039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C959C7-DBB3-4F32-8446-4DE6084D1512}" type="slidenum">
              <a:rPr lang="fr-FR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123767" y="5864225"/>
            <a:ext cx="16764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Verdana" pitchFamily="34" charset="0"/>
              </a:rPr>
              <a:t>www.ulaval.ca</a:t>
            </a:r>
          </a:p>
        </p:txBody>
      </p:sp>
    </p:spTree>
    <p:extLst>
      <p:ext uri="{BB962C8B-B14F-4D97-AF65-F5344CB8AC3E}">
        <p14:creationId xmlns:p14="http://schemas.microsoft.com/office/powerpoint/2010/main" val="20436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pitchFamily="34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55575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2pPr>
      <a:lvl3pPr marL="838200" indent="-1397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3pPr>
      <a:lvl4pPr marL="1181100" indent="-1524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1511300" indent="-1397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19685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4257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28829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340100" indent="-1397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freeonlinetutoring.edublogs.org/category/online-trigonometry-tutorin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hyperlink" Target="https://www2.ed.gov/rschstat/eval/tech/evidence-based-practices/finalreport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jpeg"/><Relationship Id="rId4" Type="http://schemas.openxmlformats.org/officeDocument/2006/relationships/hyperlink" Target="http://www.spinnakersailing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spinnakersailing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spinnakersailing.com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www.spinnakersailing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www.spinnakersailing.co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jolt.merlot.org/vol10no4/Power_1214.pdf" TargetMode="External"/><Relationship Id="rId7" Type="http://schemas.openxmlformats.org/officeDocument/2006/relationships/hyperlink" Target="http://dx.doi.org/10.1080/13601440701860185" TargetMode="External"/><Relationship Id="rId2" Type="http://schemas.openxmlformats.org/officeDocument/2006/relationships/hyperlink" Target="http://www.emeraldinsight.com/doi/pdfplus/10.1108/OTH-10-2014-00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lt.merlot.org/vol4no4/power_1208.htm" TargetMode="External"/><Relationship Id="rId5" Type="http://schemas.openxmlformats.org/officeDocument/2006/relationships/hyperlink" Target="http://www.jofde.ca/index.php/jde/issue/view/59" TargetMode="External"/><Relationship Id="rId4" Type="http://schemas.openxmlformats.org/officeDocument/2006/relationships/hyperlink" Target="http://www.irrodl.org/index.php/irrodl/article/view/9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33778"/>
            <a:ext cx="9144000" cy="1205201"/>
          </a:xfrm>
        </p:spPr>
        <p:txBody>
          <a:bodyPr>
            <a:noAutofit/>
          </a:bodyPr>
          <a:lstStyle/>
          <a:p>
            <a:r>
              <a:rPr lang="fr-CA" sz="3600" b="1" kern="0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L’apprentissage flexible et </a:t>
            </a:r>
            <a:br>
              <a:rPr lang="fr-CA" sz="3600" b="1" kern="0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3600" b="1" kern="0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l’utilisation des technologies d’apprentissage</a:t>
            </a:r>
            <a:br>
              <a:rPr lang="fr-CA" sz="3600" b="1" kern="0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" y="3050788"/>
            <a:ext cx="12192000" cy="210589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CA" sz="5200" b="1" dirty="0" smtClean="0">
                <a:solidFill>
                  <a:schemeClr val="bg1"/>
                </a:solidFill>
              </a:rPr>
              <a:t>Le processus de transformation</a:t>
            </a:r>
            <a:r>
              <a:rPr lang="fr-CA" sz="4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A" sz="3600" b="1" dirty="0" smtClean="0">
                <a:solidFill>
                  <a:schemeClr val="bg1"/>
                </a:solidFill>
              </a:rPr>
              <a:t>d’un cours offert en salle de classe </a:t>
            </a:r>
          </a:p>
          <a:p>
            <a:r>
              <a:rPr lang="fr-CA" sz="3600" b="1" dirty="0" smtClean="0">
                <a:solidFill>
                  <a:schemeClr val="bg1"/>
                </a:solidFill>
              </a:rPr>
              <a:t>à un cours hybride ou un cours en ligne</a:t>
            </a:r>
          </a:p>
          <a:p>
            <a:endParaRPr lang="fr-CA" sz="3600" b="1" dirty="0" smtClean="0">
              <a:solidFill>
                <a:schemeClr val="bg1"/>
              </a:solidFill>
            </a:endParaRPr>
          </a:p>
          <a:p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726" y="5796308"/>
            <a:ext cx="11854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CA" dirty="0" smtClean="0"/>
          </a:p>
          <a:p>
            <a:pPr algn="ctr"/>
            <a:r>
              <a:rPr lang="fr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de briefing et de travail</a:t>
            </a:r>
          </a:p>
          <a:p>
            <a:pPr algn="ctr">
              <a:spcAft>
                <a:spcPts val="0"/>
              </a:spcAft>
            </a:pPr>
            <a:r>
              <a:rPr lang="fr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Partenaires de la Politique d’aménagement linguistique (PAL)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09909" y="5290851"/>
            <a:ext cx="397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/>
              <a:t>Thomas Michael Power, </a:t>
            </a:r>
            <a:r>
              <a:rPr lang="fr-CA" sz="2400" b="1" dirty="0" err="1" smtClean="0"/>
              <a:t>Ph.D</a:t>
            </a:r>
            <a:r>
              <a:rPr lang="fr-CA" sz="2400" b="1" dirty="0" smtClean="0"/>
              <a:t>.</a:t>
            </a:r>
            <a:endParaRPr lang="fr-CA" sz="2400" b="1" dirty="0"/>
          </a:p>
        </p:txBody>
      </p:sp>
      <p:pic>
        <p:nvPicPr>
          <p:cNvPr id="3074" name="Picture 2" descr="http://wecornwallarea.ca/members/contact-north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6" y="83130"/>
            <a:ext cx="8201884" cy="15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079875" y="1773238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591176" y="1782764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3331370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La </a:t>
            </a:r>
            <a:r>
              <a:rPr lang="fr-CA" altLang="fr-FR" sz="60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congruence</a:t>
            </a:r>
            <a:endParaRPr lang="fr-CA" altLang="fr-FR" sz="6000" b="1" u="sng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208211" y="1773238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462840" y="1782764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3203034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La </a:t>
            </a:r>
            <a:r>
              <a:rPr lang="fr-CA" altLang="fr-FR" sz="60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congruence</a:t>
            </a:r>
            <a:endParaRPr lang="fr-CA" altLang="fr-FR" sz="6000" b="1" u="sng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88158" y="2644019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6628971" y="2667068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 droite 19"/>
          <p:cNvSpPr/>
          <p:nvPr/>
        </p:nvSpPr>
        <p:spPr>
          <a:xfrm rot="16200000">
            <a:off x="5548893" y="4152504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84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488158" y="1769941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150146" y="1769941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2778704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La </a:t>
            </a:r>
            <a:r>
              <a:rPr lang="fr-CA" altLang="fr-FR" sz="60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congruence</a:t>
            </a:r>
            <a:endParaRPr lang="fr-CA" altLang="fr-FR" sz="6000" b="1" u="sng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88158" y="2644019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6628971" y="2667068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 droite 19"/>
          <p:cNvSpPr/>
          <p:nvPr/>
        </p:nvSpPr>
        <p:spPr>
          <a:xfrm rot="16200000">
            <a:off x="5548893" y="4152504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05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714580" y="1769941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003589" y="1769941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2429959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La </a:t>
            </a:r>
            <a:r>
              <a:rPr lang="fr-CA" altLang="fr-FR" sz="60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congruence</a:t>
            </a:r>
            <a:endParaRPr lang="fr-CA" altLang="fr-FR" sz="6000" b="1" u="sng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88158" y="2644019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6628971" y="2667068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 droite 19"/>
          <p:cNvSpPr/>
          <p:nvPr/>
        </p:nvSpPr>
        <p:spPr>
          <a:xfrm rot="16200000">
            <a:off x="5548893" y="4152504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850755" y="1769941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4905934" y="1769941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78345" y="1769941"/>
            <a:ext cx="2520950" cy="2519362"/>
          </a:xfrm>
          <a:prstGeom prst="ellipse">
            <a:avLst/>
          </a:prstGeom>
          <a:solidFill>
            <a:srgbClr val="FFFF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La </a:t>
            </a:r>
            <a:r>
              <a:rPr lang="fr-CA" altLang="fr-FR" sz="60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congruence</a:t>
            </a:r>
            <a:endParaRPr lang="fr-CA" altLang="fr-FR" sz="6000" b="1" u="sng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88158" y="2644019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6628971" y="2667068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 droite 19"/>
          <p:cNvSpPr/>
          <p:nvPr/>
        </p:nvSpPr>
        <p:spPr>
          <a:xfrm rot="16200000">
            <a:off x="5548893" y="4152504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91135" y="4289303"/>
            <a:ext cx="55875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BUT: s’assurer 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du plus haut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degré </a:t>
            </a: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recoupement entre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 planification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l’enseignement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’évaluation</a:t>
            </a:r>
            <a:endParaRPr lang="fr-CA" altLang="fr-F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512491" y="4289303"/>
            <a:ext cx="45263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On évalue ce qu’on a enseigné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 on enseigne ce qu’on a planifié.</a:t>
            </a:r>
            <a:endParaRPr lang="fr-CA" altLang="fr-F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850755" y="1769941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4905934" y="1769941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78345" y="1769941"/>
            <a:ext cx="2520950" cy="2519362"/>
          </a:xfrm>
          <a:prstGeom prst="ellipse">
            <a:avLst/>
          </a:prstGeom>
          <a:solidFill>
            <a:srgbClr val="FFFF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Zoom 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sur la planification</a:t>
            </a:r>
            <a:endParaRPr lang="fr-CA" altLang="fr-FR" sz="6000" b="1" u="sng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88158" y="2644019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6628971" y="2667068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 droite 19"/>
          <p:cNvSpPr/>
          <p:nvPr/>
        </p:nvSpPr>
        <p:spPr>
          <a:xfrm rot="16200000">
            <a:off x="5548893" y="4152504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91135" y="4289303"/>
            <a:ext cx="55875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BUT: s’assurer 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du plus haut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degré </a:t>
            </a: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recoupement entre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 planification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l’enseignement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’évaluation</a:t>
            </a:r>
            <a:endParaRPr lang="fr-CA" altLang="fr-F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512491" y="4289303"/>
            <a:ext cx="45263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On évalue ce qu’on a enseigné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 on enseigne ce qu’on a planifié.</a:t>
            </a:r>
            <a:endParaRPr lang="fr-CA" altLang="fr-F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4" y="1531906"/>
            <a:ext cx="6091966" cy="41193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5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850755" y="1769941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4905934" y="1769941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78345" y="1769941"/>
            <a:ext cx="2520950" cy="2519362"/>
          </a:xfrm>
          <a:prstGeom prst="ellipse">
            <a:avLst/>
          </a:prstGeom>
          <a:solidFill>
            <a:srgbClr val="FFFF00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L’importance d’un bon </a:t>
            </a:r>
            <a:r>
              <a:rPr lang="fr-CA" altLang="fr-FR" sz="60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plan de cours</a:t>
            </a:r>
            <a:endParaRPr lang="fr-CA" altLang="fr-FR" sz="6000" b="1" u="sng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Analyse de </a:t>
            </a:r>
          </a:p>
          <a:p>
            <a:pPr algn="ctr"/>
            <a:r>
              <a:rPr lang="fr-CA" sz="2400" b="1" dirty="0" smtClean="0">
                <a:solidFill>
                  <a:schemeClr val="bg1">
                    <a:lumMod val="65000"/>
                  </a:schemeClr>
                </a:solidFill>
              </a:rPr>
              <a:t>besoins</a:t>
            </a:r>
            <a:endParaRPr lang="fr-CA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88158" y="2644019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6628971" y="2667068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Flèche droite 19"/>
          <p:cNvSpPr/>
          <p:nvPr/>
        </p:nvSpPr>
        <p:spPr>
          <a:xfrm rot="16200000">
            <a:off x="5548893" y="4152504"/>
            <a:ext cx="1105330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91135" y="4289303"/>
            <a:ext cx="55875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BUT: s’assurer 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du plus haut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degré </a:t>
            </a: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de 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recoupement entre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 planification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l’enseignement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’évaluation</a:t>
            </a:r>
            <a:endParaRPr lang="fr-CA" altLang="fr-F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512491" y="4289303"/>
            <a:ext cx="45263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On évalue ce qu’on a enseigné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b="1" dirty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fr-CA" altLang="fr-F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 on enseigne ce qu’on a planifié.</a:t>
            </a:r>
            <a:endParaRPr lang="fr-CA" altLang="fr-FR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4" y="1531906"/>
            <a:ext cx="6091966" cy="41193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12248" y="2699834"/>
            <a:ext cx="2176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solidFill>
                  <a:srgbClr val="0000FF"/>
                </a:solidFill>
              </a:rPr>
              <a:t>Avoir un bon </a:t>
            </a:r>
          </a:p>
          <a:p>
            <a:r>
              <a:rPr lang="fr-CA" sz="2800" b="1" dirty="0" smtClean="0">
                <a:solidFill>
                  <a:srgbClr val="0000FF"/>
                </a:solidFill>
              </a:rPr>
              <a:t>plan de cours</a:t>
            </a:r>
            <a:endParaRPr lang="fr-CA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117558" y="3399414"/>
            <a:ext cx="22653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3600" dirty="0" smtClean="0"/>
              <a:t>44 900 000</a:t>
            </a:r>
            <a:endParaRPr lang="fr-CA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" y="1576754"/>
            <a:ext cx="11839074" cy="4937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Le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plan de cours classique</a:t>
            </a:r>
            <a:endParaRPr lang="fr-CA" altLang="fr-FR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66734" y="3282258"/>
            <a:ext cx="22653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3600" dirty="0" smtClean="0"/>
              <a:t>99 200 000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34522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13346" y="1990472"/>
            <a:ext cx="5963654" cy="4608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08000" indent="-155575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38200" indent="-1397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181100" indent="-1524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11300" indent="-1397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9685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4257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8829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3401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fr-FR" altLang="fr-FR" sz="2400" b="1" dirty="0">
                <a:latin typeface="Calibri" panose="020F0502020204030204" pitchFamily="34" charset="0"/>
              </a:rPr>
              <a:t>Constat</a:t>
            </a:r>
            <a:r>
              <a:rPr lang="fr-FR" altLang="fr-FR" sz="2400" dirty="0">
                <a:latin typeface="Calibri" panose="020F0502020204030204" pitchFamily="34" charset="0"/>
              </a:rPr>
              <a:t>: le plan de cours « </a:t>
            </a:r>
            <a:r>
              <a:rPr lang="fr-FR" altLang="fr-FR" sz="2400" u="sng" dirty="0">
                <a:latin typeface="Calibri" panose="020F0502020204030204" pitchFamily="34" charset="0"/>
              </a:rPr>
              <a:t>traditionnel</a:t>
            </a:r>
            <a:r>
              <a:rPr lang="fr-FR" altLang="fr-FR" sz="2400" dirty="0">
                <a:latin typeface="Calibri" panose="020F0502020204030204" pitchFamily="34" charset="0"/>
              </a:rPr>
              <a:t> » est construit de manière « </a:t>
            </a:r>
            <a:r>
              <a:rPr lang="fr-FR" altLang="fr-FR" sz="2400" u="sng" dirty="0">
                <a:latin typeface="Calibri" panose="020F0502020204030204" pitchFamily="34" charset="0"/>
              </a:rPr>
              <a:t>verticale</a:t>
            </a:r>
            <a:r>
              <a:rPr lang="fr-FR" altLang="fr-FR" sz="2400" dirty="0">
                <a:latin typeface="Calibri" panose="020F0502020204030204" pitchFamily="34" charset="0"/>
              </a:rPr>
              <a:t> », allant souvent des thèmes (ou contenus) aux objectifs et enchaînant avec les modalités d’évaluation.</a:t>
            </a:r>
          </a:p>
          <a:p>
            <a:pPr eaLnBrk="1" hangingPunct="1"/>
            <a:r>
              <a:rPr lang="fr-FR" altLang="fr-FR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Analyse: </a:t>
            </a:r>
            <a:r>
              <a:rPr lang="fr-CA" altLang="fr-FR" sz="2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les liens qui existent entre les éléments ne sont pas mis en évidence.</a:t>
            </a:r>
            <a:endParaRPr lang="fr-FR" altLang="fr-FR" sz="2400" b="1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400" dirty="0">
              <a:latin typeface="Calibri" panose="020F0502020204030204" pitchFamily="34" charset="0"/>
            </a:endParaRP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6477000" y="1558672"/>
            <a:ext cx="3722688" cy="525621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CA" altLang="fr-FR">
              <a:latin typeface="Calibri" panose="020F0502020204030204" pitchFamily="34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800850" y="1666622"/>
            <a:ext cx="277495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 INTRODUCTION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 DESCRIPTION DU COURS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 THÈMES (contenus) 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D. OBJECTIFS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 ÉVALUATION</a:t>
            </a:r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ctr"/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F. RESSOURCES/BIBLIO.</a:t>
            </a:r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1800" dirty="0">
                <a:solidFill>
                  <a:srgbClr val="336699"/>
                </a:solidFill>
                <a:latin typeface="Calibri" panose="020F0502020204030204" pitchFamily="34" charset="0"/>
              </a:rPr>
              <a:t>ETC</a:t>
            </a:r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8077200" y="1990472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8077200" y="290963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8077200" y="377323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>
            <a:off x="8077200" y="4582859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8077200" y="5428997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513346" y="3925634"/>
            <a:ext cx="5582654" cy="80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7058526" y="1666622"/>
            <a:ext cx="2133600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6800850" y="2512760"/>
            <a:ext cx="2774950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6930190" y="3358898"/>
            <a:ext cx="2452102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7427494" y="4205036"/>
            <a:ext cx="1556085" cy="30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7387390" y="4999121"/>
            <a:ext cx="1556085" cy="30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7058526" y="5825291"/>
            <a:ext cx="2323766" cy="272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Le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plan de cours classique</a:t>
            </a:r>
            <a:endParaRPr lang="fr-CA" altLang="fr-FR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2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13346" y="1990472"/>
            <a:ext cx="5963654" cy="4608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08000" indent="-155575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38200" indent="-1397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181100" indent="-1524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11300" indent="-1397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9685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4257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8829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340100" indent="-1397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r>
              <a:rPr lang="fr-FR" altLang="fr-FR" sz="2400" b="1" dirty="0">
                <a:latin typeface="Calibri" panose="020F0502020204030204" pitchFamily="34" charset="0"/>
              </a:rPr>
              <a:t>Constat</a:t>
            </a:r>
            <a:r>
              <a:rPr lang="fr-FR" altLang="fr-FR" sz="2400" dirty="0">
                <a:latin typeface="Calibri" panose="020F0502020204030204" pitchFamily="34" charset="0"/>
              </a:rPr>
              <a:t>: le plan de cours « </a:t>
            </a:r>
            <a:r>
              <a:rPr lang="fr-FR" altLang="fr-FR" sz="2400" u="sng" dirty="0">
                <a:latin typeface="Calibri" panose="020F0502020204030204" pitchFamily="34" charset="0"/>
              </a:rPr>
              <a:t>traditionnel</a:t>
            </a:r>
            <a:r>
              <a:rPr lang="fr-FR" altLang="fr-FR" sz="2400" dirty="0">
                <a:latin typeface="Calibri" panose="020F0502020204030204" pitchFamily="34" charset="0"/>
              </a:rPr>
              <a:t> » est construit de manière « </a:t>
            </a:r>
            <a:r>
              <a:rPr lang="fr-FR" altLang="fr-FR" sz="2400" u="sng" dirty="0">
                <a:latin typeface="Calibri" panose="020F0502020204030204" pitchFamily="34" charset="0"/>
              </a:rPr>
              <a:t>verticale</a:t>
            </a:r>
            <a:r>
              <a:rPr lang="fr-FR" altLang="fr-FR" sz="2400" dirty="0">
                <a:latin typeface="Calibri" panose="020F0502020204030204" pitchFamily="34" charset="0"/>
              </a:rPr>
              <a:t> », allant souvent des thèmes (ou contenus) aux objectifs et enchaînant avec les modalités d’évaluation.</a:t>
            </a:r>
          </a:p>
          <a:p>
            <a:pPr eaLnBrk="1" hangingPunct="1"/>
            <a:r>
              <a:rPr lang="fr-FR" altLang="fr-FR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Analyse: </a:t>
            </a:r>
            <a:r>
              <a:rPr lang="fr-CA" altLang="fr-FR" sz="2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les liens qui existent entre les éléments ne sont pas mis en évidence.</a:t>
            </a:r>
            <a:endParaRPr lang="fr-FR" altLang="fr-FR" sz="2400" b="1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fr-FR" altLang="fr-FR" sz="2400" dirty="0">
              <a:latin typeface="Calibri" panose="020F0502020204030204" pitchFamily="34" charset="0"/>
            </a:endParaRP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6477000" y="1558672"/>
            <a:ext cx="3722688" cy="5256212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CA" altLang="fr-FR">
              <a:latin typeface="Calibri" panose="020F0502020204030204" pitchFamily="34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800850" y="1666622"/>
            <a:ext cx="277495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A. INTRODUCTION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B. DESCRIPTION DU COURS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 THÈMES (contenus) 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D. OBJECTIFS</a:t>
            </a:r>
          </a:p>
          <a:p>
            <a:pPr algn="ctr"/>
            <a:endParaRPr lang="fr-FR" altLang="fr-FR" sz="1800" b="1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altLang="fr-FR" sz="18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E. ÉVALUATION</a:t>
            </a:r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ctr"/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1800" b="1" dirty="0">
                <a:solidFill>
                  <a:srgbClr val="3366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F. RESSOURCES/BIBLIO.</a:t>
            </a:r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8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altLang="fr-FR" sz="1800" dirty="0">
                <a:solidFill>
                  <a:srgbClr val="336699"/>
                </a:solidFill>
                <a:latin typeface="Calibri" panose="020F0502020204030204" pitchFamily="34" charset="0"/>
              </a:rPr>
              <a:t>ETC</a:t>
            </a:r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8077200" y="1990472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8077200" y="290963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8077200" y="3773234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>
            <a:off x="8077200" y="4582859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8077200" y="5428997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7058526" y="1666622"/>
            <a:ext cx="2133600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6800850" y="2512760"/>
            <a:ext cx="2774950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6930190" y="3358898"/>
            <a:ext cx="2452102" cy="323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7427494" y="4205036"/>
            <a:ext cx="1556085" cy="30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7387390" y="4999121"/>
            <a:ext cx="1556085" cy="30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7058526" y="5825291"/>
            <a:ext cx="2323766" cy="272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Le plan de cours classique</a:t>
            </a:r>
            <a:endParaRPr lang="fr-CA" altLang="fr-FR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quatre éléments déclencheurs-clés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/>
            </a:r>
            <a:br>
              <a:rPr lang="fr-CA" b="1" dirty="0"/>
            </a:br>
            <a:r>
              <a:rPr lang="fr-CA" dirty="0"/>
              <a:t>1</a:t>
            </a:r>
            <a:r>
              <a:rPr lang="fr-CA" dirty="0" smtClean="0"/>
              <a:t>.</a:t>
            </a:r>
            <a:r>
              <a:rPr lang="fr-CA" dirty="0"/>
              <a:t>   </a:t>
            </a:r>
            <a:r>
              <a:rPr lang="fr-CA" b="1" dirty="0"/>
              <a:t>  </a:t>
            </a:r>
            <a:r>
              <a:rPr lang="fr-CA" dirty="0" smtClean="0"/>
              <a:t>Le </a:t>
            </a:r>
            <a:r>
              <a:rPr lang="fr-CA" b="1" dirty="0" smtClean="0"/>
              <a:t>rôle-clé</a:t>
            </a:r>
            <a:r>
              <a:rPr lang="fr-CA" dirty="0" smtClean="0"/>
              <a:t> </a:t>
            </a:r>
            <a:r>
              <a:rPr lang="fr-CA" dirty="0"/>
              <a:t>des membres du corps enseignant et professoral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2.     Les </a:t>
            </a:r>
            <a:r>
              <a:rPr lang="fr-CA" dirty="0" smtClean="0"/>
              <a:t>concepts </a:t>
            </a:r>
            <a:r>
              <a:rPr lang="fr-CA" dirty="0"/>
              <a:t>de </a:t>
            </a:r>
            <a:r>
              <a:rPr lang="fr-CA" b="1" dirty="0"/>
              <a:t>congruence</a:t>
            </a:r>
            <a:r>
              <a:rPr lang="fr-CA" dirty="0"/>
              <a:t> et de </a:t>
            </a:r>
            <a:r>
              <a:rPr lang="fr-CA" b="1" dirty="0"/>
              <a:t>plan de cours </a:t>
            </a:r>
            <a:r>
              <a:rPr lang="fr-CA" b="1" dirty="0" smtClean="0"/>
              <a:t>horizontal</a:t>
            </a:r>
            <a:endParaRPr lang="fr-CA" b="1" dirty="0"/>
          </a:p>
          <a:p>
            <a:pPr marL="0" indent="0">
              <a:buNone/>
            </a:pPr>
            <a:r>
              <a:rPr lang="fr-CA" dirty="0"/>
              <a:t>3</a:t>
            </a:r>
            <a:r>
              <a:rPr lang="fr-CA" dirty="0" smtClean="0"/>
              <a:t>.</a:t>
            </a:r>
            <a:r>
              <a:rPr lang="fr-CA" dirty="0"/>
              <a:t>      </a:t>
            </a:r>
            <a:r>
              <a:rPr lang="fr-CA" dirty="0" smtClean="0"/>
              <a:t>La </a:t>
            </a:r>
            <a:r>
              <a:rPr lang="fr-CA" b="1" dirty="0" smtClean="0"/>
              <a:t>transformation</a:t>
            </a:r>
            <a:r>
              <a:rPr lang="fr-CA" dirty="0" smtClean="0"/>
              <a:t> </a:t>
            </a:r>
            <a:r>
              <a:rPr lang="fr-CA" dirty="0"/>
              <a:t>d’un cours en salle de classe à un cours en ligne </a:t>
            </a:r>
            <a:r>
              <a:rPr lang="fr-CA" dirty="0" smtClean="0"/>
              <a:t>ou un cours </a:t>
            </a:r>
            <a:r>
              <a:rPr lang="fr-CA" dirty="0"/>
              <a:t>hybride</a:t>
            </a:r>
          </a:p>
          <a:p>
            <a:pPr marL="0" indent="0">
              <a:buNone/>
            </a:pPr>
            <a:r>
              <a:rPr lang="fr-CA" dirty="0"/>
              <a:t>4</a:t>
            </a:r>
            <a:r>
              <a:rPr lang="fr-CA" dirty="0" smtClean="0"/>
              <a:t>.</a:t>
            </a:r>
            <a:r>
              <a:rPr lang="fr-CA" dirty="0"/>
              <a:t>      Les </a:t>
            </a:r>
            <a:r>
              <a:rPr lang="fr-CA" b="1" dirty="0"/>
              <a:t>moyens immédiats </a:t>
            </a:r>
            <a:r>
              <a:rPr lang="fr-CA" dirty="0"/>
              <a:t>et accessibles </a:t>
            </a:r>
            <a:r>
              <a:rPr lang="fr-CA" dirty="0" smtClean="0"/>
              <a:t>pour </a:t>
            </a:r>
            <a:r>
              <a:rPr lang="fr-CA" dirty="0" smtClean="0"/>
              <a:t>introduire </a:t>
            </a:r>
            <a:r>
              <a:rPr lang="fr-CA" dirty="0"/>
              <a:t>des </a:t>
            </a:r>
            <a:r>
              <a:rPr lang="fr-CA" b="1" dirty="0"/>
              <a:t>outils technologiques</a:t>
            </a:r>
          </a:p>
          <a:p>
            <a:pPr marL="0" indent="0">
              <a:buNone/>
            </a:pPr>
            <a:r>
              <a:rPr lang="fr-CA" dirty="0"/>
              <a:t>5</a:t>
            </a:r>
            <a:r>
              <a:rPr lang="fr-CA" dirty="0" smtClean="0"/>
              <a:t>.</a:t>
            </a:r>
            <a:r>
              <a:rPr lang="fr-CA" dirty="0"/>
              <a:t>      Les paramètres d’</a:t>
            </a:r>
            <a:r>
              <a:rPr lang="fr-CA" b="1" dirty="0"/>
              <a:t>accessibilité</a:t>
            </a:r>
            <a:r>
              <a:rPr lang="fr-CA" dirty="0"/>
              <a:t>, de </a:t>
            </a:r>
            <a:r>
              <a:rPr lang="fr-CA" b="1" dirty="0"/>
              <a:t>qualité</a:t>
            </a:r>
            <a:r>
              <a:rPr lang="fr-CA" dirty="0"/>
              <a:t> et de </a:t>
            </a:r>
            <a:r>
              <a:rPr lang="fr-CA" b="1" dirty="0"/>
              <a:t>coût-efficacité</a:t>
            </a:r>
          </a:p>
          <a:p>
            <a:pPr marL="0" indent="0">
              <a:buNone/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6556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53" y="1430003"/>
            <a:ext cx="11294143" cy="5314891"/>
          </a:xfrm>
          <a:prstGeom prst="rect">
            <a:avLst/>
          </a:prstGeom>
        </p:spPr>
      </p:pic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Le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plan de cours horizontal</a:t>
            </a:r>
            <a:endParaRPr lang="fr-CA" altLang="fr-FR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73768" y="2005263"/>
            <a:ext cx="2582779" cy="481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3272590" y="2012641"/>
            <a:ext cx="1997495" cy="481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à coins arrondis 11"/>
          <p:cNvSpPr/>
          <p:nvPr/>
        </p:nvSpPr>
        <p:spPr>
          <a:xfrm>
            <a:off x="5302175" y="2005495"/>
            <a:ext cx="1989217" cy="481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à coins arrondis 12"/>
          <p:cNvSpPr/>
          <p:nvPr/>
        </p:nvSpPr>
        <p:spPr>
          <a:xfrm>
            <a:off x="7291393" y="1998349"/>
            <a:ext cx="2045628" cy="481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à coins arrondis 13"/>
          <p:cNvSpPr/>
          <p:nvPr/>
        </p:nvSpPr>
        <p:spPr>
          <a:xfrm>
            <a:off x="9337020" y="2007245"/>
            <a:ext cx="2349653" cy="4812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87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01" y="1397919"/>
            <a:ext cx="11294143" cy="5314891"/>
          </a:xfrm>
          <a:prstGeom prst="rect">
            <a:avLst/>
          </a:prstGeom>
        </p:spPr>
      </p:pic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Le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plan de cours horizontal</a:t>
            </a:r>
            <a:endParaRPr lang="fr-CA" altLang="fr-FR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189622" y="2474496"/>
            <a:ext cx="197719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166812" y="2474496"/>
            <a:ext cx="0" cy="84622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7186864" y="3320716"/>
            <a:ext cx="197719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9184107" y="3320715"/>
            <a:ext cx="0" cy="101065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9216191" y="4331369"/>
            <a:ext cx="2414336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1630528" y="4331368"/>
            <a:ext cx="0" cy="101065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915181" y="2847472"/>
            <a:ext cx="4524375" cy="20754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rot="1469220">
            <a:off x="5771466" y="3713914"/>
            <a:ext cx="3551998" cy="1077218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CA" sz="3200" b="1" dirty="0" smtClean="0"/>
              <a:t>Approfondissement</a:t>
            </a:r>
          </a:p>
          <a:p>
            <a:pPr algn="ctr"/>
            <a:r>
              <a:rPr lang="fr-CA" sz="3200" b="1" dirty="0"/>
              <a:t>d</a:t>
            </a:r>
            <a:r>
              <a:rPr lang="fr-CA" sz="3200" b="1" dirty="0" smtClean="0"/>
              <a:t>e la matière</a:t>
            </a:r>
            <a:endParaRPr lang="fr-CA" sz="3200" b="1" dirty="0"/>
          </a:p>
        </p:txBody>
      </p:sp>
    </p:spTree>
    <p:extLst>
      <p:ext uri="{BB962C8B-B14F-4D97-AF65-F5344CB8AC3E}">
        <p14:creationId xmlns:p14="http://schemas.microsoft.com/office/powerpoint/2010/main" val="6671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Avec un bon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plan de cours…</a:t>
            </a:r>
            <a:endParaRPr lang="fr-CA" altLang="fr-FR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263" y="1435827"/>
            <a:ext cx="10684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7200" dirty="0"/>
              <a:t>2.  </a:t>
            </a:r>
            <a:r>
              <a:rPr lang="fr-CA" sz="3600" dirty="0"/>
              <a:t>    Le processus de transformation d’un cours en salle de classe à un cours en ligne ou un cours hybride</a:t>
            </a:r>
          </a:p>
        </p:txBody>
      </p:sp>
      <p:pic>
        <p:nvPicPr>
          <p:cNvPr id="18" name="Picture 2" descr="http://publications.mcgill.ca/mcgillnews/files/2013/11/Lydo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5" y="3190153"/>
            <a:ext cx="4889844" cy="32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24" y="3271876"/>
            <a:ext cx="4124793" cy="3176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èche vers le bas 18"/>
          <p:cNvSpPr/>
          <p:nvPr/>
        </p:nvSpPr>
        <p:spPr>
          <a:xfrm rot="16200000">
            <a:off x="5999868" y="4014751"/>
            <a:ext cx="1190328" cy="1236268"/>
          </a:xfrm>
          <a:prstGeom prst="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3650632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6086287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23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10156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fr-CA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fr-CA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 typologie de cours</a:t>
            </a:r>
            <a:endParaRPr lang="fr-CA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810347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7" name="Text Box 33"/>
          <p:cNvSpPr txBox="1">
            <a:spLocks noChangeArrowheads="1"/>
          </p:cNvSpPr>
          <p:nvPr/>
        </p:nvSpPr>
        <p:spPr bwMode="auto">
          <a:xfrm>
            <a:off x="493936" y="1835793"/>
            <a:ext cx="238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 STRUCTURE*</a:t>
            </a:r>
            <a:endParaRPr lang="fr-CA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68" name="Line 34"/>
          <p:cNvSpPr>
            <a:spLocks noChangeShapeType="1"/>
          </p:cNvSpPr>
          <p:nvPr/>
        </p:nvSpPr>
        <p:spPr bwMode="auto">
          <a:xfrm>
            <a:off x="2871950" y="2104010"/>
            <a:ext cx="666365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3935967" y="3618063"/>
            <a:ext cx="4192033" cy="91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835441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838610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830375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hybride en ligne</a:t>
            </a:r>
            <a:endParaRPr lang="fr-CA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7912100" y="3615352"/>
            <a:ext cx="3638739" cy="91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598073" y="3615352"/>
            <a:ext cx="3579901" cy="91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9490619" y="1834850"/>
            <a:ext cx="2191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DIALOGUE*</a:t>
            </a:r>
            <a:endParaRPr lang="fr-CA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708364" y="456920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 err="1" smtClean="0"/>
              <a:t>Blended</a:t>
            </a:r>
            <a:r>
              <a:rPr lang="fr-CA" i="1" dirty="0" smtClean="0"/>
              <a:t> Learning</a:t>
            </a:r>
            <a:endParaRPr lang="fr-CA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384382" y="4571268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 smtClean="0"/>
              <a:t>Online Learning</a:t>
            </a:r>
            <a:endParaRPr lang="fr-CA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634631" y="4569204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 err="1" smtClean="0"/>
              <a:t>Blended</a:t>
            </a:r>
            <a:r>
              <a:rPr lang="fr-CA" i="1" dirty="0" smtClean="0"/>
              <a:t> Online Learning**</a:t>
            </a:r>
            <a:endParaRPr lang="fr-CA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685816" y="2432068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Tradition FAD</a:t>
            </a:r>
            <a:endParaRPr lang="fr-CA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085505" y="2429592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Tradition campus</a:t>
            </a:r>
            <a:endParaRPr lang="fr-CA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61629" y="3023308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30454" y="3032596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latin typeface="Calibri" panose="020F0502020204030204" pitchFamily="34" charset="0"/>
              </a:rPr>
              <a:t>a</a:t>
            </a:r>
            <a:r>
              <a:rPr lang="fr-CA" sz="2800" b="1" dirty="0" smtClean="0">
                <a:latin typeface="Calibri" panose="020F0502020204030204" pitchFamily="34" charset="0"/>
              </a:rPr>
              <a:t>synchrone-synchrone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19846" y="3034958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53172" y="5444857"/>
            <a:ext cx="6132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*théorie de la distance transactionnelle de M. G. Moore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650868" y="2430326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solidFill>
                  <a:srgbClr val="660066"/>
                </a:solidFill>
                <a:latin typeface="Calibri" panose="020F0502020204030204" pitchFamily="34" charset="0"/>
              </a:rPr>
              <a:t>Tradition bimodale</a:t>
            </a:r>
            <a:endParaRPr lang="fr-CA" sz="2800" b="1" dirty="0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53775" y="5022479"/>
            <a:ext cx="19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**Power, 2008</a:t>
            </a:r>
            <a:endParaRPr lang="fr-CA" dirty="0"/>
          </a:p>
        </p:txBody>
      </p:sp>
      <p:sp>
        <p:nvSpPr>
          <p:cNvPr id="27" name="ZoneTexte 26"/>
          <p:cNvSpPr txBox="1"/>
          <p:nvPr/>
        </p:nvSpPr>
        <p:spPr>
          <a:xfrm rot="21111292">
            <a:off x="5488618" y="2100511"/>
            <a:ext cx="117166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nouveau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8" grpId="0" animBg="1"/>
      <p:bldP spid="44" grpId="0" animBg="1"/>
      <p:bldP spid="6183" grpId="0"/>
      <p:bldP spid="6180" grpId="0"/>
      <p:bldP spid="94228" grpId="0"/>
      <p:bldP spid="45" grpId="0" animBg="1"/>
      <p:bldP spid="46" grpId="0" animBg="1"/>
      <p:bldP spid="25" grpId="0"/>
      <p:bldP spid="4" grpId="0"/>
      <p:bldP spid="28" grpId="0"/>
      <p:bldP spid="29" grpId="0"/>
      <p:bldP spid="7" grpId="0"/>
      <p:bldP spid="31" grpId="0"/>
      <p:bldP spid="10" grpId="0" animBg="1"/>
      <p:bldP spid="35" grpId="0"/>
      <p:bldP spid="36" grpId="0" animBg="1"/>
      <p:bldP spid="43" grpId="0"/>
      <p:bldP spid="2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e 52"/>
          <p:cNvGrpSpPr/>
          <p:nvPr/>
        </p:nvGrpSpPr>
        <p:grpSpPr>
          <a:xfrm>
            <a:off x="5683486" y="3602272"/>
            <a:ext cx="2266716" cy="1714055"/>
            <a:chOff x="5683486" y="3602273"/>
            <a:chExt cx="1837058" cy="129540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3486" y="3602273"/>
              <a:ext cx="1314450" cy="1295400"/>
            </a:xfrm>
            <a:prstGeom prst="rect">
              <a:avLst/>
            </a:prstGeom>
          </p:spPr>
        </p:pic>
        <p:grpSp>
          <p:nvGrpSpPr>
            <p:cNvPr id="48" name="Groupe 47"/>
            <p:cNvGrpSpPr/>
            <p:nvPr/>
          </p:nvGrpSpPr>
          <p:grpSpPr>
            <a:xfrm>
              <a:off x="6631303" y="4054184"/>
              <a:ext cx="889241" cy="767973"/>
              <a:chOff x="6631303" y="4054184"/>
              <a:chExt cx="889241" cy="767973"/>
            </a:xfrm>
          </p:grpSpPr>
          <p:sp>
            <p:nvSpPr>
              <p:cNvPr id="27" name="Triangle isocèle 26"/>
              <p:cNvSpPr/>
              <p:nvPr/>
            </p:nvSpPr>
            <p:spPr bwMode="auto">
              <a:xfrm>
                <a:off x="6631303" y="4075860"/>
                <a:ext cx="728305" cy="724623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7007113" y="4054184"/>
                <a:ext cx="513431" cy="76797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C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24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Quelle est votre point d’entrée?</a:t>
            </a:r>
            <a:endParaRPr lang="fr-CA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</a:t>
            </a:r>
            <a:r>
              <a:rPr lang="fr-CA" b="1" dirty="0" smtClean="0">
                <a:latin typeface="Calibri" panose="020F0502020204030204" pitchFamily="34" charset="0"/>
              </a:rPr>
              <a:t>hybride</a:t>
            </a:r>
            <a:endParaRPr lang="fr-CA" b="1" dirty="0">
              <a:latin typeface="Calibri" panose="020F0502020204030204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215213" y="4554549"/>
            <a:ext cx="1682191" cy="1222459"/>
            <a:chOff x="7909857" y="4554549"/>
            <a:chExt cx="1987548" cy="153051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224467" y="5575762"/>
              <a:ext cx="1520872" cy="4624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467745" y="3659487"/>
            <a:ext cx="2081782" cy="1645480"/>
            <a:chOff x="9467745" y="3578805"/>
            <a:chExt cx="2081782" cy="164548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7745" y="3578805"/>
              <a:ext cx="2081782" cy="1645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162415" y="4441415"/>
              <a:ext cx="1122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présentiel</a:t>
              </a:r>
              <a:endParaRPr lang="fr-CA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86329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626905" y="3655679"/>
            <a:ext cx="2711547" cy="1793818"/>
            <a:chOff x="7909857" y="4554549"/>
            <a:chExt cx="1987548" cy="153051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559972" y="4562439"/>
            <a:ext cx="2150589" cy="1351172"/>
            <a:chOff x="1559972" y="4562439"/>
            <a:chExt cx="2150589" cy="135117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9257" y="4562439"/>
              <a:ext cx="1488949" cy="12615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1559972" y="5544279"/>
              <a:ext cx="21505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Tutorat sur demande</a:t>
              </a:r>
              <a:endParaRPr lang="fr-CA" dirty="0"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94" y="4562439"/>
            <a:ext cx="1754647" cy="1351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4115701" y="5583653"/>
            <a:ext cx="1262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</a:rPr>
              <a:t>asynchrone</a:t>
            </a:r>
            <a:endParaRPr lang="fr-CA" dirty="0"/>
          </a:p>
        </p:txBody>
      </p:sp>
      <p:sp>
        <p:nvSpPr>
          <p:cNvPr id="55" name="Rectangle 54"/>
          <p:cNvSpPr/>
          <p:nvPr/>
        </p:nvSpPr>
        <p:spPr>
          <a:xfrm>
            <a:off x="5684531" y="5304206"/>
            <a:ext cx="170751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CA" dirty="0" smtClean="0">
                <a:latin typeface="Calibri" panose="020F0502020204030204" pitchFamily="34" charset="0"/>
              </a:rPr>
              <a:t>Synchrone</a:t>
            </a:r>
          </a:p>
          <a:p>
            <a:pPr algn="ctr"/>
            <a:r>
              <a:rPr lang="fr-CA" dirty="0" smtClean="0">
                <a:latin typeface="Calibri" panose="020F0502020204030204" pitchFamily="34" charset="0"/>
              </a:rPr>
              <a:t>(classe virtuelle)</a:t>
            </a:r>
            <a:endParaRPr lang="fr-CA" dirty="0"/>
          </a:p>
        </p:txBody>
      </p:sp>
      <p:sp>
        <p:nvSpPr>
          <p:cNvPr id="52" name="ZoneTexte 51"/>
          <p:cNvSpPr txBox="1"/>
          <p:nvPr/>
        </p:nvSpPr>
        <p:spPr>
          <a:xfrm>
            <a:off x="264145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5034253" y="3835423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sp>
        <p:nvSpPr>
          <p:cNvPr id="23" name="Rectangle 22"/>
          <p:cNvSpPr/>
          <p:nvPr/>
        </p:nvSpPr>
        <p:spPr>
          <a:xfrm>
            <a:off x="223182" y="6490308"/>
            <a:ext cx="21291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100" dirty="0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freeonlinetutoring.edublogs.org</a:t>
            </a:r>
            <a:endParaRPr lang="fr-CA" sz="1100" dirty="0"/>
          </a:p>
        </p:txBody>
      </p:sp>
      <p:sp>
        <p:nvSpPr>
          <p:cNvPr id="58" name="Rectangle 57"/>
          <p:cNvSpPr/>
          <p:nvPr/>
        </p:nvSpPr>
        <p:spPr>
          <a:xfrm>
            <a:off x="3027242" y="6527747"/>
            <a:ext cx="23182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50" dirty="0">
                <a:hlinkClick r:id="rId8"/>
              </a:rPr>
              <a:t>freeonlinetutoring.edublogs.org</a:t>
            </a:r>
            <a:endParaRPr lang="fr-CA" sz="1050" dirty="0"/>
          </a:p>
        </p:txBody>
      </p:sp>
      <p:sp>
        <p:nvSpPr>
          <p:cNvPr id="60" name="Rectangle 59"/>
          <p:cNvSpPr/>
          <p:nvPr/>
        </p:nvSpPr>
        <p:spPr>
          <a:xfrm>
            <a:off x="5966821" y="6532221"/>
            <a:ext cx="60067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50" dirty="0">
                <a:hlinkClick r:id="rId9"/>
              </a:rPr>
              <a:t>https://</a:t>
            </a:r>
            <a:r>
              <a:rPr lang="fr-CA" sz="1050" dirty="0" smtClean="0">
                <a:hlinkClick r:id="rId9"/>
              </a:rPr>
              <a:t>www2.ed.gov/rschstat/eval/tech/evidence-based-practices/finalreport.pdf</a:t>
            </a:r>
            <a:r>
              <a:rPr lang="fr-CA" sz="1050" dirty="0" smtClean="0"/>
              <a:t> </a:t>
            </a:r>
            <a:endParaRPr lang="fr-CA" sz="1050" dirty="0"/>
          </a:p>
        </p:txBody>
      </p:sp>
      <p:sp>
        <p:nvSpPr>
          <p:cNvPr id="49" name="ZoneTexte 48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3" grpId="0"/>
      <p:bldP spid="6180" grpId="0"/>
      <p:bldP spid="94228" grpId="0"/>
      <p:bldP spid="13" grpId="0"/>
      <p:bldP spid="51" grpId="0" animBg="1"/>
      <p:bldP spid="55" grpId="0" animBg="1"/>
      <p:bldP spid="52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25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2. CONSIDÉRATIONS</a:t>
            </a:r>
            <a:endParaRPr lang="fr-CA" sz="4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909857" y="4554549"/>
            <a:ext cx="1987548" cy="1530518"/>
            <a:chOff x="7909857" y="4554549"/>
            <a:chExt cx="1987548" cy="153051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467745" y="3659487"/>
            <a:ext cx="2081782" cy="1645480"/>
            <a:chOff x="9467745" y="3578805"/>
            <a:chExt cx="2081782" cy="164548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7745" y="3578805"/>
              <a:ext cx="2081782" cy="1645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162415" y="4441415"/>
              <a:ext cx="1122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présentiel</a:t>
              </a:r>
              <a:endParaRPr lang="fr-CA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86329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626906" y="3655679"/>
            <a:ext cx="1987548" cy="1530518"/>
            <a:chOff x="7909857" y="4554549"/>
            <a:chExt cx="1987548" cy="153051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57" y="4562439"/>
            <a:ext cx="1488949" cy="1261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1559972" y="5544279"/>
            <a:ext cx="2150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</a:rPr>
              <a:t>Tutorat sur demande</a:t>
            </a:r>
            <a:endParaRPr lang="fr-CA" dirty="0">
              <a:latin typeface="Calibri" panose="020F0502020204030204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3638294" y="4562439"/>
            <a:ext cx="3603444" cy="1530518"/>
            <a:chOff x="7909857" y="4554549"/>
            <a:chExt cx="3603444" cy="1530518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805782" y="4795276"/>
              <a:ext cx="17075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CA" dirty="0" smtClean="0">
                  <a:latin typeface="Calibri" panose="020F0502020204030204" pitchFamily="34" charset="0"/>
                </a:rPr>
                <a:t>Synchrone</a:t>
              </a:r>
            </a:p>
            <a:p>
              <a:pPr algn="ctr"/>
              <a:r>
                <a:rPr lang="fr-CA" dirty="0" smtClean="0">
                  <a:latin typeface="Calibri" panose="020F0502020204030204" pitchFamily="34" charset="0"/>
                </a:rPr>
                <a:t>(classe virtuelle)</a:t>
              </a:r>
              <a:endParaRPr lang="fr-CA" dirty="0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64145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486" y="3602273"/>
            <a:ext cx="1314450" cy="12954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034253" y="3835423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3615719"/>
            <a:ext cx="12191999" cy="29165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203377" y="4353829"/>
            <a:ext cx="3472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-NÉCESSITE INFRASTRUCTURE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RESSOURCES DE DESIGN/DÉV./</a:t>
            </a:r>
            <a:endParaRPr lang="fr-CA" sz="2000" b="1" dirty="0">
              <a:latin typeface="Calibri" panose="020F0502020204030204" pitchFamily="34" charset="0"/>
            </a:endParaRPr>
          </a:p>
          <a:p>
            <a:r>
              <a:rPr lang="fr-CA" sz="2000" b="1" dirty="0" smtClean="0">
                <a:latin typeface="Calibri" panose="020F0502020204030204" pitchFamily="34" charset="0"/>
              </a:rPr>
              <a:t>DIFFUSION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11996" y="5355004"/>
            <a:ext cx="3231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-POUR AMORTIR LES COÛTS,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IL FAUT BCP D’INSCRIPTIONS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84202" y="3672456"/>
            <a:ext cx="3644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-POUR AMORCER LE 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PROCESSUS, IL FAUT DU CAPITAL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123055" y="4358611"/>
            <a:ext cx="3798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DU PERSONNEL PRÊT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À DÉVELOPPER DU MATÉRIEL DID.</a:t>
            </a:r>
          </a:p>
          <a:p>
            <a:r>
              <a:rPr lang="fr-CA" sz="2000" b="1" u="sng" dirty="0" smtClean="0">
                <a:latin typeface="Calibri" panose="020F0502020204030204" pitchFamily="34" charset="0"/>
              </a:rPr>
              <a:t>EN PLUS DE LEUR CHARGE DE </a:t>
            </a:r>
          </a:p>
          <a:p>
            <a:r>
              <a:rPr lang="fr-CA" sz="2000" b="1" u="sng" dirty="0" smtClean="0">
                <a:latin typeface="Calibri" panose="020F0502020204030204" pitchFamily="34" charset="0"/>
              </a:rPr>
              <a:t>TRAVAIL HABITUELLE</a:t>
            </a:r>
            <a:endParaRPr lang="fr-CA" sz="2000" b="1" u="sng" dirty="0">
              <a:latin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03880" y="4013744"/>
            <a:ext cx="261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ENA </a:t>
            </a:r>
            <a:r>
              <a:rPr lang="fr-CA" sz="2000" i="1" dirty="0" smtClean="0">
                <a:latin typeface="Calibri" panose="020F0502020204030204" pitchFamily="34" charset="0"/>
              </a:rPr>
              <a:t>(LMS)</a:t>
            </a:r>
            <a:endParaRPr lang="fr-CA" sz="2000" i="1" dirty="0">
              <a:latin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103880" y="3677238"/>
            <a:ext cx="243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CAMPUS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85749" y="4735613"/>
            <a:ext cx="350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AUSSI DU PERSONNEL 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PRÊT À :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897699" y="4355328"/>
            <a:ext cx="313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-MAIS IL FAUT UN ENA/LMS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925791" y="3662125"/>
            <a:ext cx="387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-100% EN LIGNE, EN + DU CAMPUS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898166" y="3994299"/>
            <a:ext cx="3314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-PAS BESOIN DE CAPITAL IMP.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919567" y="5398517"/>
            <a:ext cx="3630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</a:rPr>
              <a:t>…UTILISER LA CLASSE VIRTUELLE</a:t>
            </a:r>
          </a:p>
          <a:p>
            <a:r>
              <a:rPr lang="fr-CA" sz="2000" b="1" dirty="0">
                <a:latin typeface="Calibri" panose="020F0502020204030204" pitchFamily="34" charset="0"/>
              </a:rPr>
              <a:t>POUR LA DIFFUSION DES </a:t>
            </a:r>
            <a:r>
              <a:rPr lang="fr-CA" sz="2000" b="1" dirty="0" smtClean="0">
                <a:latin typeface="Calibri" panose="020F0502020204030204" pitchFamily="34" charset="0"/>
              </a:rPr>
              <a:t>COURS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953385" y="6061421"/>
            <a:ext cx="4160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</a:rPr>
              <a:t>…AMORCER LE DÉV. DE MATÉRIEL 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DIDACTIQUE </a:t>
            </a:r>
            <a:r>
              <a:rPr lang="fr-CA" sz="2000" dirty="0" smtClean="0">
                <a:latin typeface="Calibri" panose="020F0502020204030204" pitchFamily="34" charset="0"/>
              </a:rPr>
              <a:t>(approche incrémentale)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45" grpId="0"/>
      <p:bldP spid="46" grpId="0"/>
      <p:bldP spid="48" grpId="0"/>
      <p:bldP spid="53" grpId="0"/>
      <p:bldP spid="54" grpId="0"/>
      <p:bldP spid="57" grpId="0"/>
      <p:bldP spid="58" grpId="0"/>
      <p:bldP spid="59" grpId="0"/>
      <p:bldP spid="60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26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2. CHOIX</a:t>
            </a:r>
            <a:endParaRPr lang="fr-CA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0927" y="3662248"/>
            <a:ext cx="326662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alibri" panose="020F0502020204030204" pitchFamily="34" charset="0"/>
              </a:rPr>
              <a:t>APPROCHE</a:t>
            </a:r>
            <a:r>
              <a:rPr lang="fr-CA" sz="2400" u="sng" dirty="0" smtClean="0">
                <a:latin typeface="Calibri" panose="020F0502020204030204" pitchFamily="34" charset="0"/>
              </a:rPr>
              <a:t> </a:t>
            </a:r>
            <a:r>
              <a:rPr lang="fr-CA" sz="2400" b="1" u="sng" dirty="0" smtClean="0">
                <a:latin typeface="Calibri" panose="020F0502020204030204" pitchFamily="34" charset="0"/>
              </a:rPr>
              <a:t>RÉSEAU</a:t>
            </a:r>
            <a:r>
              <a:rPr lang="fr-CA" sz="2400" dirty="0" smtClean="0">
                <a:latin typeface="Calibri" panose="020F0502020204030204" pitchFamily="34" charset="0"/>
              </a:rPr>
              <a:t> À METTRE EN PLACE SI </a:t>
            </a:r>
            <a:r>
              <a:rPr lang="fr-CA" sz="2400" dirty="0" smtClean="0">
                <a:latin typeface="Calibri" panose="020F0502020204030204" pitchFamily="34" charset="0"/>
              </a:rPr>
              <a:t>…</a:t>
            </a:r>
            <a:endParaRPr lang="fr-CA" sz="2400" dirty="0" smtClean="0">
              <a:latin typeface="Calibri" panose="020F0502020204030204" pitchFamily="34" charset="0"/>
            </a:endParaRPr>
          </a:p>
          <a:p>
            <a:r>
              <a:rPr lang="fr-CA" sz="2400" b="1" dirty="0" smtClean="0">
                <a:latin typeface="Calibri" panose="020F0502020204030204" pitchFamily="34" charset="0"/>
              </a:rPr>
              <a:t>-GRAND</a:t>
            </a:r>
            <a:r>
              <a:rPr lang="fr-CA" sz="2400" dirty="0" smtClean="0">
                <a:latin typeface="Calibri" panose="020F0502020204030204" pitchFamily="34" charset="0"/>
              </a:rPr>
              <a:t> </a:t>
            </a:r>
            <a:r>
              <a:rPr lang="fr-CA" sz="2400" b="1" dirty="0" smtClean="0">
                <a:latin typeface="Calibri" panose="020F0502020204030204" pitchFamily="34" charset="0"/>
              </a:rPr>
              <a:t>NOMBRE</a:t>
            </a:r>
          </a:p>
          <a:p>
            <a:r>
              <a:rPr lang="fr-CA" sz="2400" b="1" dirty="0" smtClean="0">
                <a:latin typeface="Calibri" panose="020F0502020204030204" pitchFamily="34" charset="0"/>
              </a:rPr>
              <a:t>D’ÉTUDIANTS</a:t>
            </a:r>
            <a:r>
              <a:rPr lang="fr-CA" sz="2400" dirty="0" smtClean="0">
                <a:latin typeface="Calibri" panose="020F0502020204030204" pitchFamily="34" charset="0"/>
              </a:rPr>
              <a:t>/</a:t>
            </a:r>
          </a:p>
          <a:p>
            <a:r>
              <a:rPr lang="fr-CA" sz="2400" u="sng" dirty="0" smtClean="0">
                <a:latin typeface="Calibri" panose="020F0502020204030204" pitchFamily="34" charset="0"/>
              </a:rPr>
              <a:t>-PETIT</a:t>
            </a:r>
            <a:r>
              <a:rPr lang="fr-CA" sz="2400" u="sng" dirty="0">
                <a:latin typeface="Calibri" panose="020F0502020204030204" pitchFamily="34" charset="0"/>
              </a:rPr>
              <a:t> </a:t>
            </a:r>
            <a:r>
              <a:rPr lang="fr-CA" sz="2400" u="sng" dirty="0" smtClean="0">
                <a:latin typeface="Calibri" panose="020F0502020204030204" pitchFamily="34" charset="0"/>
              </a:rPr>
              <a:t>NOMBRE DE COURS </a:t>
            </a:r>
            <a:endParaRPr lang="fr-CA" sz="2400" u="sng" dirty="0" smtClean="0">
              <a:latin typeface="Calibri" panose="020F0502020204030204" pitchFamily="34" charset="0"/>
            </a:endParaRPr>
          </a:p>
          <a:p>
            <a:endParaRPr lang="fr-CA" sz="2400" u="sng" dirty="0">
              <a:latin typeface="Calibri" panose="020F0502020204030204" pitchFamily="34" charset="0"/>
            </a:endParaRPr>
          </a:p>
          <a:p>
            <a:endParaRPr lang="fr-CA" sz="2400" u="sng" dirty="0">
              <a:latin typeface="Calibri" panose="020F050202020403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875241" y="3659998"/>
            <a:ext cx="393752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alibri" panose="020F0502020204030204" pitchFamily="34" charset="0"/>
              </a:rPr>
              <a:t>APPROCHE </a:t>
            </a:r>
            <a:r>
              <a:rPr lang="fr-CA" sz="2400" u="sng" dirty="0" smtClean="0">
                <a:latin typeface="Calibri" panose="020F0502020204030204" pitchFamily="34" charset="0"/>
              </a:rPr>
              <a:t>ÉTABLISSEMENT UNIQUE</a:t>
            </a:r>
            <a:r>
              <a:rPr lang="fr-CA" sz="2400" dirty="0" smtClean="0">
                <a:latin typeface="Calibri" panose="020F0502020204030204" pitchFamily="34" charset="0"/>
              </a:rPr>
              <a:t>: METTRE EN PLACE </a:t>
            </a:r>
            <a:r>
              <a:rPr lang="fr-CA" sz="2400" dirty="0" smtClean="0">
                <a:latin typeface="Calibri" panose="020F0502020204030204" pitchFamily="34" charset="0"/>
              </a:rPr>
              <a:t>SI…</a:t>
            </a:r>
            <a:endParaRPr lang="fr-CA" sz="2400" dirty="0" smtClean="0">
              <a:latin typeface="Calibri" panose="020F0502020204030204" pitchFamily="34" charset="0"/>
            </a:endParaRPr>
          </a:p>
          <a:p>
            <a:r>
              <a:rPr lang="fr-CA" sz="2400" dirty="0" smtClean="0">
                <a:latin typeface="Calibri" panose="020F0502020204030204" pitchFamily="34" charset="0"/>
              </a:rPr>
              <a:t>-</a:t>
            </a:r>
            <a:r>
              <a:rPr lang="fr-CA" sz="2400" b="1" u="sng" dirty="0" smtClean="0">
                <a:latin typeface="Calibri" panose="020F0502020204030204" pitchFamily="34" charset="0"/>
              </a:rPr>
              <a:t>ÉTUDIANTS VIVENT PRÈS DU CAMPUS </a:t>
            </a:r>
            <a:endParaRPr lang="fr-CA" sz="2400" b="1" u="sng" dirty="0">
              <a:latin typeface="Calibri" panose="020F050202020403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676346" y="3637635"/>
            <a:ext cx="425855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alibri" panose="020F0502020204030204" pitchFamily="34" charset="0"/>
              </a:rPr>
              <a:t>APPROCHE </a:t>
            </a:r>
            <a:r>
              <a:rPr lang="fr-CA" sz="2400" u="sng" dirty="0" smtClean="0">
                <a:latin typeface="Calibri" panose="020F0502020204030204" pitchFamily="34" charset="0"/>
              </a:rPr>
              <a:t>ÉTABLISSEMENT/S UNIQUE OU MULTIPLES</a:t>
            </a:r>
            <a:r>
              <a:rPr lang="fr-CA" sz="2400" dirty="0" smtClean="0">
                <a:latin typeface="Calibri" panose="020F0502020204030204" pitchFamily="34" charset="0"/>
              </a:rPr>
              <a:t>: À METTRE EN PLACE </a:t>
            </a:r>
            <a:r>
              <a:rPr lang="fr-CA" sz="2400" dirty="0" smtClean="0">
                <a:latin typeface="Calibri" panose="020F0502020204030204" pitchFamily="34" charset="0"/>
              </a:rPr>
              <a:t>SI…</a:t>
            </a:r>
            <a:endParaRPr lang="fr-CA" sz="2400" dirty="0" smtClean="0">
              <a:latin typeface="Calibri" panose="020F0502020204030204" pitchFamily="34" charset="0"/>
            </a:endParaRPr>
          </a:p>
          <a:p>
            <a:r>
              <a:rPr lang="fr-CA" sz="2400" dirty="0" smtClean="0">
                <a:latin typeface="Calibri" panose="020F0502020204030204" pitchFamily="34" charset="0"/>
              </a:rPr>
              <a:t>-</a:t>
            </a:r>
            <a:r>
              <a:rPr lang="fr-CA" sz="2400" b="1" u="sng" dirty="0" smtClean="0">
                <a:latin typeface="Calibri" panose="020F0502020204030204" pitchFamily="34" charset="0"/>
              </a:rPr>
              <a:t>IL FAUT UNE SOLUTION 100% EN LIGNE; </a:t>
            </a:r>
          </a:p>
          <a:p>
            <a:r>
              <a:rPr lang="fr-CA" sz="2400" b="1" u="sng" dirty="0" smtClean="0">
                <a:latin typeface="Calibri" panose="020F0502020204030204" pitchFamily="34" charset="0"/>
              </a:rPr>
              <a:t>-ON A PEU DE CAPITAL;</a:t>
            </a:r>
          </a:p>
          <a:p>
            <a:r>
              <a:rPr lang="fr-CA" sz="2400" b="1" u="sng" dirty="0" smtClean="0">
                <a:latin typeface="Calibri" panose="020F0502020204030204" pitchFamily="34" charset="0"/>
              </a:rPr>
              <a:t>-ON A PEU DE RESSOURCES HUMAINES SPÉCIALISÉES</a:t>
            </a:r>
            <a:endParaRPr lang="fr-CA" sz="2400" b="1" u="sng" dirty="0">
              <a:latin typeface="Calibri" panose="020F050202020403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87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" grpId="0" animBg="1"/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27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Les outils technologiques et le personnel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909857" y="4554549"/>
            <a:ext cx="1987548" cy="1530518"/>
            <a:chOff x="7909857" y="4554549"/>
            <a:chExt cx="1987548" cy="153051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467745" y="3659487"/>
            <a:ext cx="2081782" cy="1645480"/>
            <a:chOff x="9467745" y="3578805"/>
            <a:chExt cx="2081782" cy="164548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7745" y="3578805"/>
              <a:ext cx="2081782" cy="1645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162415" y="4441415"/>
              <a:ext cx="1122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présentiel</a:t>
              </a:r>
              <a:endParaRPr lang="fr-CA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86329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626906" y="3655679"/>
            <a:ext cx="1987548" cy="1530518"/>
            <a:chOff x="7909857" y="4554549"/>
            <a:chExt cx="1987548" cy="153051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57" y="4562439"/>
            <a:ext cx="1488949" cy="1261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1559972" y="5544279"/>
            <a:ext cx="2150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</a:rPr>
              <a:t>Tutorat sur demande</a:t>
            </a:r>
            <a:endParaRPr lang="fr-CA" dirty="0">
              <a:latin typeface="Calibri" panose="020F0502020204030204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3638294" y="4562439"/>
            <a:ext cx="3603444" cy="1530518"/>
            <a:chOff x="7909857" y="4554549"/>
            <a:chExt cx="3603444" cy="1530518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805782" y="4795276"/>
              <a:ext cx="17075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CA" dirty="0" smtClean="0">
                  <a:latin typeface="Calibri" panose="020F0502020204030204" pitchFamily="34" charset="0"/>
                </a:rPr>
                <a:t>Synchrone</a:t>
              </a:r>
            </a:p>
            <a:p>
              <a:pPr algn="ctr"/>
              <a:r>
                <a:rPr lang="fr-CA" dirty="0" smtClean="0">
                  <a:latin typeface="Calibri" panose="020F0502020204030204" pitchFamily="34" charset="0"/>
                </a:rPr>
                <a:t>(classe virtuelle)</a:t>
              </a:r>
              <a:endParaRPr lang="fr-CA" dirty="0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64145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486" y="3602273"/>
            <a:ext cx="1314450" cy="12954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034253" y="3835423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3412" y="3615719"/>
            <a:ext cx="11430409" cy="2916537"/>
          </a:xfrm>
          <a:prstGeom prst="rect">
            <a:avLst/>
          </a:prstGeom>
          <a:solidFill>
            <a:srgbClr val="FFFFFF">
              <a:alpha val="8117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162415" y="6488668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383257" y="4353829"/>
            <a:ext cx="3344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-NÉCESSITE INFRASTRUCTURE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RESSOURCES DE DESIGN/DÉV.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87740" y="5071003"/>
            <a:ext cx="3231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-POUR AMORTIR LE COÛT,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IL FAUT BCP D’INSCRIPTIONS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64082" y="3672456"/>
            <a:ext cx="3258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-POUR AMORCER LE 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PROCESSUS, IL FAUT CAPITAL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123055" y="4358611"/>
            <a:ext cx="379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DU PERSONNEL PRÊT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À DÉVELOPPER DU MATÉRIEL DID.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EN PLUS DE CHARGE HABITUELLE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03880" y="4013744"/>
            <a:ext cx="251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ENA/LMS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103880" y="3677238"/>
            <a:ext cx="243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CAMPUS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065869" y="4358611"/>
            <a:ext cx="3660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DU PERSONNEL PRÊT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À UTILISER LA CLASSE VIRTUELLE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POUR DIFFUSION DU COURS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046694" y="4013744"/>
            <a:ext cx="251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ENA/LMS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046694" y="3677238"/>
            <a:ext cx="379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-100% EN LIGNE/PAS DE CAMPUS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1003" y="3629167"/>
            <a:ext cx="3167203" cy="277792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718564" y="3647258"/>
            <a:ext cx="4066774" cy="2221739"/>
          </a:xfrm>
          <a:prstGeom prst="rect">
            <a:avLst/>
          </a:prstGeom>
          <a:solidFill>
            <a:srgbClr val="FFFFFF">
              <a:alpha val="81961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927673" y="3644971"/>
            <a:ext cx="4066774" cy="255109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tps://buelearning.hkbu.edu.hk/theme/decaf/images/mood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12" y="3669125"/>
            <a:ext cx="1460380" cy="7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uic.edu/files/2013/05/blackboard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2" y="3647513"/>
            <a:ext cx="1119521" cy="10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wplatt.edu/files/styles/high_resolution/public/image_fields/top_image/desire2learn-logo_0.png?itok=LFHJdyT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31" y="4711952"/>
            <a:ext cx="1680891" cy="3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45360" y="5169769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Solution maison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10166" y="6222424"/>
            <a:ext cx="2946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http://www.jongordon.com/blog/9-ways-to-be-a-great-team-member/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999416" y="3711190"/>
            <a:ext cx="37986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-ENA</a:t>
            </a:r>
            <a:r>
              <a:rPr lang="fr-CA" sz="2400" dirty="0" smtClean="0">
                <a:latin typeface="Calibri" panose="020F0502020204030204" pitchFamily="34" charset="0"/>
              </a:rPr>
              <a:t>/LMS </a:t>
            </a:r>
            <a:r>
              <a:rPr lang="fr-CA" sz="2400" b="1" dirty="0">
                <a:latin typeface="Calibri" panose="020F0502020204030204" pitchFamily="34" charset="0"/>
              </a:rPr>
              <a:t>(asynchrone</a:t>
            </a:r>
            <a:r>
              <a:rPr lang="fr-CA" sz="2400" b="1" dirty="0" smtClean="0"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-Outils de design rapides et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p</a:t>
            </a:r>
            <a:r>
              <a:rPr lang="fr-CA" sz="2400" b="1" dirty="0" smtClean="0">
                <a:latin typeface="Calibri" panose="020F0502020204030204" pitchFamily="34" charset="0"/>
              </a:rPr>
              <a:t>opulaires : </a:t>
            </a:r>
            <a:endParaRPr lang="fr-CA" sz="2400" b="1" i="1" dirty="0">
              <a:latin typeface="Calibri" panose="020F0502020204030204" pitchFamily="34" charset="0"/>
            </a:endParaRPr>
          </a:p>
          <a:p>
            <a:endParaRPr lang="fr-CA" sz="2400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3609711" y="3731079"/>
            <a:ext cx="4221279" cy="267765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-ENA</a:t>
            </a:r>
            <a:r>
              <a:rPr lang="fr-CA" sz="2400" dirty="0" smtClean="0">
                <a:latin typeface="Calibri" panose="020F0502020204030204" pitchFamily="34" charset="0"/>
              </a:rPr>
              <a:t>/</a:t>
            </a:r>
            <a:r>
              <a:rPr lang="fr-CA" sz="2400" i="1" dirty="0" smtClean="0">
                <a:latin typeface="Calibri" panose="020F0502020204030204" pitchFamily="34" charset="0"/>
              </a:rPr>
              <a:t>LMS </a:t>
            </a:r>
            <a:r>
              <a:rPr lang="fr-CA" sz="2400" dirty="0">
                <a:latin typeface="Calibri" panose="020F0502020204030204" pitchFamily="34" charset="0"/>
              </a:rPr>
              <a:t>(asynchrone</a:t>
            </a:r>
            <a:r>
              <a:rPr lang="fr-CA" sz="2400" dirty="0" smtClean="0">
                <a:latin typeface="Calibri" panose="020F0502020204030204" pitchFamily="34" charset="0"/>
              </a:rPr>
              <a:t>)</a:t>
            </a:r>
            <a:r>
              <a:rPr lang="fr-CA" sz="2400" b="1" dirty="0" smtClean="0">
                <a:latin typeface="Calibri" panose="020F0502020204030204" pitchFamily="34" charset="0"/>
              </a:rPr>
              <a:t> +</a:t>
            </a:r>
            <a:endParaRPr lang="fr-CA" sz="2400" b="1" dirty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-</a:t>
            </a:r>
            <a:r>
              <a:rPr lang="fr-CA" sz="2400" b="1" u="sng" dirty="0">
                <a:latin typeface="Calibri" panose="020F0502020204030204" pitchFamily="34" charset="0"/>
              </a:rPr>
              <a:t>visioconférence (synchrone</a:t>
            </a:r>
            <a:r>
              <a:rPr lang="fr-CA" sz="2400" b="1" u="sng" dirty="0" smtClean="0"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dirty="0" smtClean="0">
                <a:latin typeface="Calibri" panose="020F0502020204030204" pitchFamily="34" charset="0"/>
              </a:rPr>
              <a:t>(frais de branchement par étudiant/env. 3$ trimestre*)</a:t>
            </a:r>
            <a:endParaRPr lang="fr-CA" sz="2400" dirty="0">
              <a:latin typeface="Calibri" panose="020F0502020204030204" pitchFamily="34" charset="0"/>
            </a:endParaRPr>
          </a:p>
          <a:p>
            <a:endParaRPr lang="fr-CA" sz="2400" b="1" dirty="0" smtClean="0"/>
          </a:p>
          <a:p>
            <a:endParaRPr lang="fr-CA" sz="2400" b="1" dirty="0"/>
          </a:p>
          <a:p>
            <a:endParaRPr lang="fr-CA" sz="2400" b="1" dirty="0"/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ZoneTexte 81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www.liv.ac.uk/media/livacuk/computingservices/software/adobeconnect/adobe-connect-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85" y="5304967"/>
            <a:ext cx="2687101" cy="6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mkc.edu/ia/it/blackboard_collaborate/bb-collaborate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56" y="5777008"/>
            <a:ext cx="1773137" cy="8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86378" y="6381698"/>
            <a:ext cx="4322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*diverses configurations/options/prix existent</a:t>
            </a:r>
            <a:endParaRPr lang="fr-CA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1429" y="5528968"/>
            <a:ext cx="2724150" cy="4191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4529" y="4897490"/>
            <a:ext cx="2107939" cy="566942"/>
          </a:xfrm>
          <a:prstGeom prst="rect">
            <a:avLst/>
          </a:prstGeom>
        </p:spPr>
      </p:pic>
      <p:sp>
        <p:nvSpPr>
          <p:cNvPr id="28" name="AutoShape 6" descr="Image result for lector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2" name="AutoShape 10" descr="Image result for lector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3915" y="6075733"/>
            <a:ext cx="17811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68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28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Les outils technologiques et le personnel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4210166" y="6327354"/>
            <a:ext cx="2946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http://www.jongordon.com/blog/9-ways-to-be-a-great-team-member/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82117" y="6309153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hlinkClick r:id="rId4"/>
              </a:rPr>
              <a:t>www.spinnakersailing.com</a:t>
            </a:r>
            <a:r>
              <a:rPr lang="fr-CA" sz="800" dirty="0" smtClean="0"/>
              <a:t> </a:t>
            </a:r>
            <a:endParaRPr lang="fr-CA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29929" y="3629091"/>
            <a:ext cx="3322195" cy="2553908"/>
            <a:chOff x="154262" y="1935222"/>
            <a:chExt cx="3322195" cy="2553908"/>
          </a:xfrm>
        </p:grpSpPr>
        <p:pic>
          <p:nvPicPr>
            <p:cNvPr id="9" name="Picture 2" descr="http://pictureperfect.me.holycross.edu/files/2011/09/NewFacultyGroup_Sept2011_12x8L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62" y="1935222"/>
              <a:ext cx="3322195" cy="246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200158" y="4089020"/>
              <a:ext cx="322184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Petite équipe de professeurs</a:t>
              </a: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29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Les outils technologiques et le personnel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4210166" y="6327354"/>
            <a:ext cx="2946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http://www.jongordon.com/blog/9-ways-to-be-a-great-team-member/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82117" y="6309153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hlinkClick r:id="rId4"/>
              </a:rPr>
              <a:t>www.spinnakersailing.com</a:t>
            </a:r>
            <a:r>
              <a:rPr lang="fr-CA" sz="800" dirty="0" smtClean="0"/>
              <a:t> </a:t>
            </a:r>
            <a:endParaRPr lang="fr-CA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29929" y="3629091"/>
            <a:ext cx="3322195" cy="2553908"/>
            <a:chOff x="154262" y="1935222"/>
            <a:chExt cx="3322195" cy="2553908"/>
          </a:xfrm>
        </p:grpSpPr>
        <p:pic>
          <p:nvPicPr>
            <p:cNvPr id="9" name="Picture 2" descr="http://pictureperfect.me.holycross.edu/files/2011/09/NewFacultyGroup_Sept2011_12x8L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62" y="1935222"/>
              <a:ext cx="3322195" cy="246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200158" y="4089020"/>
              <a:ext cx="322184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Petite équipe de professeurs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970" y="3640696"/>
            <a:ext cx="3674312" cy="2437674"/>
            <a:chOff x="-7930" y="3687916"/>
            <a:chExt cx="3674312" cy="2437674"/>
          </a:xfrm>
        </p:grpSpPr>
        <p:pic>
          <p:nvPicPr>
            <p:cNvPr id="1032" name="Picture 8" descr="https://encrypted-tbn1.gstatic.com/images?q=tbn:ANd9GcRMhy1I3CwrBH9gfSTgNm91-5_HeNy0vKqF-sstz2qJIJCnp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0" y="3687916"/>
              <a:ext cx="3674312" cy="17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03867" y="5417704"/>
              <a:ext cx="339708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Importante équipe spécialisée</a:t>
              </a:r>
              <a:endParaRPr lang="fr-CA" sz="2000" b="1" dirty="0">
                <a:latin typeface="Calibri" panose="020F0502020204030204" pitchFamily="34" charset="0"/>
              </a:endParaRPr>
            </a:p>
            <a:p>
              <a:pPr algn="ctr"/>
              <a:r>
                <a:rPr lang="fr-CA" sz="2000" b="1" dirty="0">
                  <a:latin typeface="Calibri" panose="020F0502020204030204" pitchFamily="34" charset="0"/>
                </a:rPr>
                <a:t>e</a:t>
              </a:r>
              <a:r>
                <a:rPr lang="fr-CA" sz="2000" b="1" dirty="0" smtClean="0">
                  <a:latin typeface="Calibri" panose="020F0502020204030204" pitchFamily="34" charset="0"/>
                </a:rPr>
                <a:t>n design/</a:t>
              </a:r>
              <a:r>
                <a:rPr lang="fr-CA" sz="2000" b="1" dirty="0" err="1" smtClean="0">
                  <a:latin typeface="Calibri" panose="020F0502020204030204" pitchFamily="34" charset="0"/>
                </a:rPr>
                <a:t>dév</a:t>
              </a:r>
              <a:r>
                <a:rPr lang="fr-CA" sz="2000" b="1" dirty="0" smtClean="0">
                  <a:latin typeface="Calibri" panose="020F0502020204030204" pitchFamily="34" charset="0"/>
                </a:rPr>
                <a:t>./diffusion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latin typeface="+mn-lt"/>
              </a:rPr>
              <a:t>quatre éléments déclencheurs-clés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/>
            </a:r>
            <a:br>
              <a:rPr lang="fr-CA" b="1" dirty="0"/>
            </a:br>
            <a:r>
              <a:rPr lang="fr-CA" sz="7200" b="1" dirty="0"/>
              <a:t>1</a:t>
            </a:r>
            <a:r>
              <a:rPr lang="fr-CA" sz="7200" b="1" dirty="0" smtClean="0"/>
              <a:t>.</a:t>
            </a:r>
            <a:r>
              <a:rPr lang="fr-CA" sz="7200" b="1" dirty="0"/>
              <a:t>  </a:t>
            </a:r>
            <a:r>
              <a:rPr lang="fr-CA" b="1" dirty="0"/>
              <a:t>   </a:t>
            </a:r>
            <a:r>
              <a:rPr lang="fr-CA" sz="3200" dirty="0" smtClean="0"/>
              <a:t>Le </a:t>
            </a:r>
            <a:r>
              <a:rPr lang="fr-CA" sz="3200" dirty="0"/>
              <a:t>rôle clé des membres du corps enseignant et professoral </a:t>
            </a:r>
            <a:r>
              <a:rPr lang="fr-CA" sz="3200" dirty="0" smtClean="0"/>
              <a:t>et présentation </a:t>
            </a:r>
            <a:r>
              <a:rPr lang="fr-CA" sz="3200" dirty="0"/>
              <a:t>sommaire </a:t>
            </a:r>
            <a:r>
              <a:rPr lang="fr-CA" sz="3200" dirty="0" smtClean="0"/>
              <a:t>du</a:t>
            </a:r>
          </a:p>
          <a:p>
            <a:r>
              <a:rPr lang="fr-CA" sz="3200" dirty="0" smtClean="0"/>
              <a:t>Principe de la congruence </a:t>
            </a:r>
            <a:r>
              <a:rPr lang="fr-CA" sz="3200" dirty="0"/>
              <a:t>et </a:t>
            </a:r>
          </a:p>
          <a:p>
            <a:r>
              <a:rPr lang="fr-CA" sz="3200" dirty="0" smtClean="0"/>
              <a:t> Plan </a:t>
            </a:r>
            <a:r>
              <a:rPr lang="fr-CA" sz="3200" dirty="0"/>
              <a:t>de cours </a:t>
            </a:r>
            <a:r>
              <a:rPr lang="fr-CA" sz="3200" dirty="0" smtClean="0"/>
              <a:t>horizontal</a:t>
            </a:r>
            <a:endParaRPr lang="fr-CA" sz="3200" dirty="0"/>
          </a:p>
          <a:p>
            <a:pPr marL="0" indent="0">
              <a:buNone/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4333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30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Les outils technologiques et le personnel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4210166" y="6327354"/>
            <a:ext cx="2946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http://www.jongordon.com/blog/9-ways-to-be-a-great-team-member/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82117" y="6309153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hlinkClick r:id="rId4"/>
              </a:rPr>
              <a:t>www.spinnakersailing.com</a:t>
            </a:r>
            <a:r>
              <a:rPr lang="fr-CA" sz="800" dirty="0" smtClean="0"/>
              <a:t> </a:t>
            </a:r>
            <a:endParaRPr lang="fr-CA" sz="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29929" y="3629091"/>
            <a:ext cx="3322195" cy="2553908"/>
            <a:chOff x="154262" y="1935222"/>
            <a:chExt cx="3322195" cy="2553908"/>
          </a:xfrm>
        </p:grpSpPr>
        <p:pic>
          <p:nvPicPr>
            <p:cNvPr id="9" name="Picture 2" descr="http://pictureperfect.me.holycross.edu/files/2011/09/NewFacultyGroup_Sept2011_12x8L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62" y="1935222"/>
              <a:ext cx="3322195" cy="246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200158" y="4089020"/>
              <a:ext cx="322184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Petite équipe de professeurs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970" y="3640696"/>
            <a:ext cx="3674312" cy="2437674"/>
            <a:chOff x="-7930" y="3687916"/>
            <a:chExt cx="3674312" cy="2437674"/>
          </a:xfrm>
        </p:grpSpPr>
        <p:pic>
          <p:nvPicPr>
            <p:cNvPr id="1032" name="Picture 8" descr="https://encrypted-tbn1.gstatic.com/images?q=tbn:ANd9GcRMhy1I3CwrBH9gfSTgNm91-5_HeNy0vKqF-sstz2qJIJCnp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0" y="3687916"/>
              <a:ext cx="3674312" cy="17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03867" y="5417704"/>
              <a:ext cx="339708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Importante équipe spécialisée</a:t>
              </a:r>
              <a:endParaRPr lang="fr-CA" sz="2000" b="1" dirty="0">
                <a:latin typeface="Calibri" panose="020F0502020204030204" pitchFamily="34" charset="0"/>
              </a:endParaRPr>
            </a:p>
            <a:p>
              <a:pPr algn="ctr"/>
              <a:r>
                <a:rPr lang="fr-CA" sz="2000" b="1" dirty="0">
                  <a:latin typeface="Calibri" panose="020F0502020204030204" pitchFamily="34" charset="0"/>
                </a:rPr>
                <a:t>e</a:t>
              </a:r>
              <a:r>
                <a:rPr lang="fr-CA" sz="2000" b="1" dirty="0" smtClean="0">
                  <a:latin typeface="Calibri" panose="020F0502020204030204" pitchFamily="34" charset="0"/>
                </a:rPr>
                <a:t>n design/</a:t>
              </a:r>
              <a:r>
                <a:rPr lang="fr-CA" sz="2000" b="1" dirty="0" err="1" smtClean="0">
                  <a:latin typeface="Calibri" panose="020F0502020204030204" pitchFamily="34" charset="0"/>
                </a:rPr>
                <a:t>dév</a:t>
              </a:r>
              <a:r>
                <a:rPr lang="fr-CA" sz="2000" b="1" dirty="0" smtClean="0">
                  <a:latin typeface="Calibri" panose="020F0502020204030204" pitchFamily="34" charset="0"/>
                </a:rPr>
                <a:t>./diffusion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7958742" y="3655679"/>
            <a:ext cx="3773605" cy="2476268"/>
            <a:chOff x="3768815" y="3724066"/>
            <a:chExt cx="3773605" cy="2476268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8815" y="3724066"/>
              <a:ext cx="3773605" cy="1863185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4277377" y="5492448"/>
              <a:ext cx="280525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Grand nombre </a:t>
              </a:r>
            </a:p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enseignants/professeurs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3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31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Les outils technologiques et le personnel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4210166" y="6327354"/>
            <a:ext cx="2946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http://www.jongordon.com/blog/9-ways-to-be-a-great-team-member/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82117" y="6309153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hlinkClick r:id="rId4"/>
              </a:rPr>
              <a:t>www.spinnakersailing.com</a:t>
            </a:r>
            <a:r>
              <a:rPr lang="fr-CA" sz="800" dirty="0" smtClean="0"/>
              <a:t> </a:t>
            </a:r>
            <a:endParaRPr lang="fr-CA" sz="6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958742" y="3655679"/>
            <a:ext cx="3773605" cy="2476268"/>
            <a:chOff x="3768815" y="3724066"/>
            <a:chExt cx="3773605" cy="2476268"/>
          </a:xfrm>
          <a:solidFill>
            <a:schemeClr val="bg1"/>
          </a:solidFill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8815" y="3724066"/>
              <a:ext cx="3773605" cy="1863185"/>
            </a:xfrm>
            <a:prstGeom prst="rect">
              <a:avLst/>
            </a:prstGeom>
            <a:grpFill/>
          </p:spPr>
        </p:pic>
        <p:sp>
          <p:nvSpPr>
            <p:cNvPr id="78" name="ZoneTexte 77"/>
            <p:cNvSpPr txBox="1"/>
            <p:nvPr/>
          </p:nvSpPr>
          <p:spPr>
            <a:xfrm>
              <a:off x="4277377" y="5492448"/>
              <a:ext cx="280525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Grand nombre </a:t>
              </a:r>
            </a:p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enseignants/professeurs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829169" y="3827332"/>
            <a:ext cx="2218877" cy="1227259"/>
            <a:chOff x="9997966" y="3640304"/>
            <a:chExt cx="2218877" cy="1227259"/>
          </a:xfrm>
          <a:solidFill>
            <a:schemeClr val="bg1"/>
          </a:solidFill>
        </p:grpSpPr>
        <p:pic>
          <p:nvPicPr>
            <p:cNvPr id="80" name="Picture 10" descr="http://www.jongordon.com/blog/wp-content/2013/02/JGBlock-BetterTea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423" y="3640304"/>
              <a:ext cx="1612192" cy="983663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ZoneTexte 80"/>
            <p:cNvSpPr txBox="1"/>
            <p:nvPr/>
          </p:nvSpPr>
          <p:spPr>
            <a:xfrm>
              <a:off x="9997966" y="4529009"/>
              <a:ext cx="221887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CA" sz="1600" b="1" dirty="0" smtClean="0">
                  <a:latin typeface="Calibri" panose="020F0502020204030204" pitchFamily="34" charset="0"/>
                </a:rPr>
                <a:t>petite équipe technique</a:t>
              </a:r>
              <a:endParaRPr lang="fr-CA" sz="16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29929" y="3629091"/>
            <a:ext cx="3322195" cy="2553908"/>
            <a:chOff x="154262" y="1935222"/>
            <a:chExt cx="3322195" cy="2553908"/>
          </a:xfrm>
        </p:grpSpPr>
        <p:pic>
          <p:nvPicPr>
            <p:cNvPr id="9" name="Picture 2" descr="http://pictureperfect.me.holycross.edu/files/2011/09/NewFacultyGroup_Sept2011_12x8L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62" y="1935222"/>
              <a:ext cx="3322195" cy="246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200158" y="4089020"/>
              <a:ext cx="322184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Petite équipe de professeurs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970" y="3640696"/>
            <a:ext cx="3674312" cy="2437674"/>
            <a:chOff x="-7930" y="3687916"/>
            <a:chExt cx="3674312" cy="2437674"/>
          </a:xfrm>
          <a:solidFill>
            <a:schemeClr val="bg1"/>
          </a:solidFill>
        </p:grpSpPr>
        <p:pic>
          <p:nvPicPr>
            <p:cNvPr id="1032" name="Picture 8" descr="https://encrypted-tbn1.gstatic.com/images?q=tbn:ANd9GcRMhy1I3CwrBH9gfSTgNm91-5_HeNy0vKqF-sstz2qJIJCnp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0" y="3687916"/>
              <a:ext cx="3674312" cy="1703546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03867" y="5417704"/>
              <a:ext cx="3397084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Importante équipe spécialisée</a:t>
              </a:r>
              <a:endParaRPr lang="fr-CA" sz="2000" b="1" dirty="0">
                <a:latin typeface="Calibri" panose="020F0502020204030204" pitchFamily="34" charset="0"/>
              </a:endParaRPr>
            </a:p>
            <a:p>
              <a:pPr algn="ctr"/>
              <a:r>
                <a:rPr lang="fr-CA" sz="2000" b="1" dirty="0">
                  <a:latin typeface="Calibri" panose="020F0502020204030204" pitchFamily="34" charset="0"/>
                </a:rPr>
                <a:t>e</a:t>
              </a:r>
              <a:r>
                <a:rPr lang="fr-CA" sz="2000" b="1" dirty="0" smtClean="0">
                  <a:latin typeface="Calibri" panose="020F0502020204030204" pitchFamily="34" charset="0"/>
                </a:rPr>
                <a:t>n design/</a:t>
              </a:r>
              <a:r>
                <a:rPr lang="fr-CA" sz="2000" b="1" dirty="0" err="1" smtClean="0">
                  <a:latin typeface="Calibri" panose="020F0502020204030204" pitchFamily="34" charset="0"/>
                </a:rPr>
                <a:t>dév</a:t>
              </a:r>
              <a:r>
                <a:rPr lang="fr-CA" sz="2000" b="1" dirty="0" smtClean="0">
                  <a:latin typeface="Calibri" panose="020F0502020204030204" pitchFamily="34" charset="0"/>
                </a:rPr>
                <a:t>./diffusion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32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3. Les outils technologiques et le personnel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latin typeface="Calibri" panose="020F0502020204030204" pitchFamily="34" charset="0"/>
              </a:rPr>
              <a:t>hybride en ligne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07870" y="6086287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4210166" y="6327354"/>
            <a:ext cx="2946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00" dirty="0"/>
              <a:t>http://www.jongordon.com/blog/9-ways-to-be-a-great-team-member/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082117" y="6309153"/>
            <a:ext cx="16289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00" dirty="0" smtClean="0">
                <a:hlinkClick r:id="rId4"/>
              </a:rPr>
              <a:t>www.spinnakersailing.com</a:t>
            </a:r>
            <a:r>
              <a:rPr lang="fr-CA" sz="800" dirty="0" smtClean="0"/>
              <a:t> </a:t>
            </a:r>
            <a:endParaRPr lang="fr-CA" sz="6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7958742" y="3655679"/>
            <a:ext cx="3773605" cy="2476268"/>
            <a:chOff x="3768815" y="3724066"/>
            <a:chExt cx="3773605" cy="2476268"/>
          </a:xfrm>
          <a:solidFill>
            <a:schemeClr val="bg1"/>
          </a:solidFill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8815" y="3724066"/>
              <a:ext cx="3773605" cy="1863185"/>
            </a:xfrm>
            <a:prstGeom prst="rect">
              <a:avLst/>
            </a:prstGeom>
            <a:grpFill/>
          </p:spPr>
        </p:pic>
        <p:sp>
          <p:nvSpPr>
            <p:cNvPr id="78" name="ZoneTexte 77"/>
            <p:cNvSpPr txBox="1"/>
            <p:nvPr/>
          </p:nvSpPr>
          <p:spPr>
            <a:xfrm>
              <a:off x="4277377" y="5492448"/>
              <a:ext cx="280525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Grand nombre </a:t>
              </a:r>
            </a:p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enseignants/professeurs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829169" y="3827332"/>
            <a:ext cx="2218877" cy="1227259"/>
            <a:chOff x="9997966" y="3640304"/>
            <a:chExt cx="2218877" cy="1227259"/>
          </a:xfrm>
          <a:solidFill>
            <a:schemeClr val="bg1"/>
          </a:solidFill>
        </p:grpSpPr>
        <p:pic>
          <p:nvPicPr>
            <p:cNvPr id="80" name="Picture 10" descr="http://www.jongordon.com/blog/wp-content/2013/02/JGBlock-BetterTea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423" y="3640304"/>
              <a:ext cx="1612192" cy="983663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ZoneTexte 80"/>
            <p:cNvSpPr txBox="1"/>
            <p:nvPr/>
          </p:nvSpPr>
          <p:spPr>
            <a:xfrm>
              <a:off x="9997966" y="4529009"/>
              <a:ext cx="221887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CA" sz="1600" b="1" dirty="0" smtClean="0">
                  <a:latin typeface="Calibri" panose="020F0502020204030204" pitchFamily="34" charset="0"/>
                </a:rPr>
                <a:t>petite équipe technique</a:t>
              </a:r>
              <a:endParaRPr lang="fr-CA" sz="16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29929" y="3629091"/>
            <a:ext cx="3322195" cy="2553908"/>
            <a:chOff x="154262" y="1935222"/>
            <a:chExt cx="3322195" cy="2553908"/>
          </a:xfrm>
        </p:grpSpPr>
        <p:pic>
          <p:nvPicPr>
            <p:cNvPr id="9" name="Picture 2" descr="http://pictureperfect.me.holycross.edu/files/2011/09/NewFacultyGroup_Sept2011_12x8L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62" y="1935222"/>
              <a:ext cx="3322195" cy="246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ZoneTexte 81"/>
            <p:cNvSpPr txBox="1"/>
            <p:nvPr/>
          </p:nvSpPr>
          <p:spPr>
            <a:xfrm>
              <a:off x="200158" y="4089020"/>
              <a:ext cx="322184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Petite équipe de professeurs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970" y="3640696"/>
            <a:ext cx="3674312" cy="2437674"/>
            <a:chOff x="-7930" y="3687916"/>
            <a:chExt cx="3674312" cy="2437674"/>
          </a:xfrm>
          <a:solidFill>
            <a:schemeClr val="bg1"/>
          </a:solidFill>
        </p:grpSpPr>
        <p:pic>
          <p:nvPicPr>
            <p:cNvPr id="1032" name="Picture 8" descr="https://encrypted-tbn1.gstatic.com/images?q=tbn:ANd9GcRMhy1I3CwrBH9gfSTgNm91-5_HeNy0vKqF-sstz2qJIJCnpp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0" y="3687916"/>
              <a:ext cx="3674312" cy="1703546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03867" y="5417704"/>
              <a:ext cx="3397084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Importante équipe spécialisée</a:t>
              </a:r>
              <a:endParaRPr lang="fr-CA" sz="2000" b="1" dirty="0">
                <a:latin typeface="Calibri" panose="020F0502020204030204" pitchFamily="34" charset="0"/>
              </a:endParaRPr>
            </a:p>
            <a:p>
              <a:pPr algn="ctr"/>
              <a:r>
                <a:rPr lang="fr-CA" sz="2000" b="1" dirty="0">
                  <a:latin typeface="Calibri" panose="020F0502020204030204" pitchFamily="34" charset="0"/>
                </a:rPr>
                <a:t>e</a:t>
              </a:r>
              <a:r>
                <a:rPr lang="fr-CA" sz="2000" b="1" dirty="0" smtClean="0">
                  <a:latin typeface="Calibri" panose="020F0502020204030204" pitchFamily="34" charset="0"/>
                </a:rPr>
                <a:t>n design/</a:t>
              </a:r>
              <a:r>
                <a:rPr lang="fr-CA" sz="2000" b="1" dirty="0" err="1" smtClean="0">
                  <a:latin typeface="Calibri" panose="020F0502020204030204" pitchFamily="34" charset="0"/>
                </a:rPr>
                <a:t>dév</a:t>
              </a:r>
              <a:r>
                <a:rPr lang="fr-CA" sz="2000" b="1" dirty="0" smtClean="0">
                  <a:latin typeface="Calibri" panose="020F0502020204030204" pitchFamily="34" charset="0"/>
                </a:rPr>
                <a:t>./diffusion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3971121" y="3655679"/>
            <a:ext cx="3773605" cy="2476268"/>
            <a:chOff x="3768815" y="3724066"/>
            <a:chExt cx="3773605" cy="2476268"/>
          </a:xfrm>
          <a:solidFill>
            <a:schemeClr val="bg1"/>
          </a:solidFill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8815" y="3724066"/>
              <a:ext cx="3773605" cy="1863185"/>
            </a:xfrm>
            <a:prstGeom prst="rect">
              <a:avLst/>
            </a:prstGeom>
            <a:grpFill/>
          </p:spPr>
        </p:pic>
        <p:sp>
          <p:nvSpPr>
            <p:cNvPr id="36" name="ZoneTexte 35"/>
            <p:cNvSpPr txBox="1"/>
            <p:nvPr/>
          </p:nvSpPr>
          <p:spPr>
            <a:xfrm>
              <a:off x="4277377" y="5492448"/>
              <a:ext cx="280525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Grand nombre </a:t>
              </a:r>
            </a:p>
            <a:p>
              <a:pPr algn="ctr"/>
              <a:r>
                <a:rPr lang="fr-CA" sz="2000" b="1" dirty="0" smtClean="0">
                  <a:latin typeface="Calibri" panose="020F0502020204030204" pitchFamily="34" charset="0"/>
                </a:rPr>
                <a:t>enseignants/professeurs</a:t>
              </a:r>
              <a:endParaRPr lang="fr-CA" sz="20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841548" y="3827332"/>
            <a:ext cx="2218877" cy="1227259"/>
            <a:chOff x="9997966" y="3640304"/>
            <a:chExt cx="2218877" cy="1227259"/>
          </a:xfrm>
          <a:solidFill>
            <a:schemeClr val="bg1"/>
          </a:solidFill>
        </p:grpSpPr>
        <p:pic>
          <p:nvPicPr>
            <p:cNvPr id="38" name="Picture 10" descr="http://www.jongordon.com/blog/wp-content/2013/02/JGBlock-BetterTea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4423" y="3640304"/>
              <a:ext cx="1612192" cy="983663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9997966" y="4529009"/>
              <a:ext cx="2218877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CA" sz="1600" b="1" dirty="0" smtClean="0">
                  <a:latin typeface="Calibri" panose="020F0502020204030204" pitchFamily="34" charset="0"/>
                </a:rPr>
                <a:t>petite équipe technique</a:t>
              </a:r>
              <a:endParaRPr lang="fr-CA" sz="1600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0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6304" y="2884153"/>
            <a:ext cx="11036301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0972800" y="5319808"/>
            <a:ext cx="914400" cy="457200"/>
          </a:xfrm>
        </p:spPr>
        <p:txBody>
          <a:bodyPr/>
          <a:lstStyle/>
          <a:p>
            <a:pPr>
              <a:defRPr/>
            </a:pPr>
            <a:fld id="{56FFE5DF-A461-4A3A-9101-5270EE405063}" type="slidenum">
              <a:rPr lang="fr-CA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33</a:t>
            </a:fld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305890"/>
            <a:ext cx="12191999" cy="7694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Accessibilité</a:t>
            </a:r>
            <a:r>
              <a:rPr lang="fr-CA" sz="4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qualité </a:t>
            </a:r>
            <a:r>
              <a:rPr lang="fr-CA" sz="4400" dirty="0">
                <a:solidFill>
                  <a:schemeClr val="bg1"/>
                </a:solidFill>
                <a:latin typeface="Calibri" panose="020F0502020204030204" pitchFamily="34" charset="0"/>
              </a:rPr>
              <a:t>et </a:t>
            </a:r>
            <a:r>
              <a:rPr lang="fr-CA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coût-efficacité </a:t>
            </a:r>
            <a:endParaRPr lang="fr-CA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76" name="Line 21"/>
          <p:cNvSpPr>
            <a:spLocks noChangeShapeType="1"/>
          </p:cNvSpPr>
          <p:nvPr/>
        </p:nvSpPr>
        <p:spPr bwMode="auto">
          <a:xfrm>
            <a:off x="5612885" y="204386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3" name="Text Box 9"/>
          <p:cNvSpPr txBox="1">
            <a:spLocks noChangeArrowheads="1"/>
          </p:cNvSpPr>
          <p:nvPr/>
        </p:nvSpPr>
        <p:spPr bwMode="auto">
          <a:xfrm>
            <a:off x="7663067" y="3068962"/>
            <a:ext cx="43527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>
                <a:solidFill>
                  <a:schemeClr val="bg1"/>
                </a:solidFill>
                <a:latin typeface="Calibri" panose="020F0502020204030204" pitchFamily="34" charset="0"/>
              </a:rPr>
              <a:t>Cours hybride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Text Box 13"/>
          <p:cNvSpPr txBox="1">
            <a:spLocks noChangeArrowheads="1"/>
          </p:cNvSpPr>
          <p:nvPr/>
        </p:nvSpPr>
        <p:spPr bwMode="auto">
          <a:xfrm>
            <a:off x="1101585" y="3072131"/>
            <a:ext cx="2051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Cours en ligne </a:t>
            </a:r>
            <a:endParaRPr lang="fr-CA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629565" y="3063896"/>
            <a:ext cx="3027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Cours </a:t>
            </a:r>
            <a:r>
              <a:rPr lang="fr-CA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hybride en ligne</a:t>
            </a:r>
            <a:endParaRPr lang="fr-CA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909857" y="4554549"/>
            <a:ext cx="1987548" cy="1530518"/>
            <a:chOff x="7909857" y="4554549"/>
            <a:chExt cx="1987548" cy="153051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467745" y="3659487"/>
            <a:ext cx="2081782" cy="1645480"/>
            <a:chOff x="9467745" y="3578805"/>
            <a:chExt cx="2081782" cy="164548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7745" y="3578805"/>
              <a:ext cx="2081782" cy="1645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0162415" y="4441415"/>
              <a:ext cx="11221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présentiel</a:t>
              </a:r>
              <a:endParaRPr lang="fr-CA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86329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626906" y="3655679"/>
            <a:ext cx="1987548" cy="1530518"/>
            <a:chOff x="7909857" y="4554549"/>
            <a:chExt cx="1987548" cy="153051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257" y="4562439"/>
            <a:ext cx="1488949" cy="1261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1559972" y="5544279"/>
            <a:ext cx="2150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</a:rPr>
              <a:t>Tutorat sur demande</a:t>
            </a:r>
            <a:endParaRPr lang="fr-CA" dirty="0">
              <a:latin typeface="Calibri" panose="020F0502020204030204" pitchFamily="34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3638294" y="4562439"/>
            <a:ext cx="3603444" cy="1530518"/>
            <a:chOff x="7909857" y="4554549"/>
            <a:chExt cx="3603444" cy="1530518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857" y="4554549"/>
              <a:ext cx="1987548" cy="1530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8387264" y="5575763"/>
              <a:ext cx="12620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dirty="0" smtClean="0">
                  <a:latin typeface="Calibri" panose="020F0502020204030204" pitchFamily="34" charset="0"/>
                </a:rPr>
                <a:t>asynchrone</a:t>
              </a:r>
              <a:endParaRPr lang="fr-CA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805782" y="4795276"/>
              <a:ext cx="17075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CA" dirty="0" smtClean="0">
                  <a:latin typeface="Calibri" panose="020F0502020204030204" pitchFamily="34" charset="0"/>
                </a:rPr>
                <a:t>Synchrone</a:t>
              </a:r>
            </a:p>
            <a:p>
              <a:pPr algn="ctr"/>
              <a:r>
                <a:rPr lang="fr-CA" dirty="0" smtClean="0">
                  <a:latin typeface="Calibri" panose="020F0502020204030204" pitchFamily="34" charset="0"/>
                </a:rPr>
                <a:t>(classe virtuelle)</a:t>
              </a:r>
              <a:endParaRPr lang="fr-CA" dirty="0"/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2641450" y="3818967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486" y="3602273"/>
            <a:ext cx="1314450" cy="12954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034253" y="3835423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b="1" dirty="0" smtClean="0"/>
              <a:t>+</a:t>
            </a:r>
            <a:endParaRPr lang="fr-CA" sz="44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3412" y="3615719"/>
            <a:ext cx="11430409" cy="29165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394384" y="6409142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© M. Power, 2015</a:t>
            </a:r>
            <a:endParaRPr lang="fr-CA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617259" y="1913750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>
            <a:off x="7897906" y="1869816"/>
            <a:ext cx="0" cy="3634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383257" y="4353829"/>
            <a:ext cx="3344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-NÉCESSITE INFRASTRUCTURE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RESSOURCES DE DESIGN/DÉV.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87740" y="5071003"/>
            <a:ext cx="3231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-POUR AMORTIR LE COÛT,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IL FAUT BCP D’INSCRIPTIONS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64082" y="3672456"/>
            <a:ext cx="3258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-POUR AMORCER LE 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PROCESSUS, IL FAUT CAPITAL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123055" y="4358611"/>
            <a:ext cx="379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DU PERSONNEL PRÊT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À DÉVELOPPER DU MATÉRIEL DID.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EN PLUS DE CHARGE HABITUELLE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03880" y="4013744"/>
            <a:ext cx="251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ENA/LMS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103880" y="3677238"/>
            <a:ext cx="243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CAMPUS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065869" y="4358611"/>
            <a:ext cx="3660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DU PERSONNEL PRÊT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À UTILISER LA CLASSE VIRTUELLE</a:t>
            </a:r>
          </a:p>
          <a:p>
            <a:r>
              <a:rPr lang="fr-CA" sz="2000" b="1" dirty="0" smtClean="0">
                <a:latin typeface="Calibri" panose="020F0502020204030204" pitchFamily="34" charset="0"/>
              </a:rPr>
              <a:t>POUR DIFFUSION DU COURS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046694" y="4013744"/>
            <a:ext cx="2510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-IL FAUT UN ENA/LMS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046694" y="3677238"/>
            <a:ext cx="379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-100% EN LIGNE/PAS DE CAMPUS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3090" y="3644970"/>
            <a:ext cx="3167203" cy="22217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Accessibilité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 smtClean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Qualité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 smtClean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Rapport coût-efficacité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643102" y="3677238"/>
            <a:ext cx="4112256" cy="242916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927673" y="3644971"/>
            <a:ext cx="4066774" cy="25043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762400" y="3633994"/>
            <a:ext cx="3167203" cy="2221739"/>
          </a:xfrm>
          <a:prstGeom prst="rect">
            <a:avLst/>
          </a:prstGeom>
          <a:solidFill>
            <a:srgbClr val="FFFFFF">
              <a:alpha val="81961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Accessibilité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 smtClean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Qualité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 smtClean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Rapport coût-efficacité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033208" y="3615719"/>
            <a:ext cx="3167203" cy="2221739"/>
          </a:xfrm>
          <a:prstGeom prst="rect">
            <a:avLst/>
          </a:prstGeom>
          <a:solidFill>
            <a:srgbClr val="FFFFFF">
              <a:alpha val="81961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Accessibilité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 smtClean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 smtClean="0">
                <a:latin typeface="Calibri" panose="020F0502020204030204" pitchFamily="34" charset="0"/>
              </a:rPr>
              <a:t>Qualité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 smtClean="0"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2400" b="1" dirty="0">
                <a:latin typeface="Calibri" panose="020F0502020204030204" pitchFamily="34" charset="0"/>
              </a:rPr>
              <a:t>Rapport </a:t>
            </a:r>
            <a:r>
              <a:rPr lang="fr-CA" sz="2400" b="1" dirty="0" smtClean="0">
                <a:latin typeface="Calibri" panose="020F0502020204030204" pitchFamily="34" charset="0"/>
              </a:rPr>
              <a:t>coût-efficacité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2400" b="1" dirty="0"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82795" y="3952230"/>
            <a:ext cx="1186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élevée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220297" y="5684645"/>
            <a:ext cx="532506" cy="63382"/>
            <a:chOff x="2448785" y="5590222"/>
            <a:chExt cx="532506" cy="63382"/>
          </a:xfrm>
        </p:grpSpPr>
        <p:sp>
          <p:nvSpPr>
            <p:cNvPr id="85" name="Rectangle 84"/>
            <p:cNvSpPr/>
            <p:nvPr/>
          </p:nvSpPr>
          <p:spPr>
            <a:xfrm rot="1753694" flipV="1">
              <a:off x="2468976" y="5590222"/>
              <a:ext cx="512315" cy="633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8717478" flipV="1">
              <a:off x="2448785" y="5597023"/>
              <a:ext cx="50439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pic>
        <p:nvPicPr>
          <p:cNvPr id="88" name="Picture 6" descr="File:Yes chec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94" y="3665861"/>
            <a:ext cx="617869" cy="6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ZoneTexte 88"/>
          <p:cNvSpPr txBox="1"/>
          <p:nvPr/>
        </p:nvSpPr>
        <p:spPr>
          <a:xfrm>
            <a:off x="1087278" y="4629063"/>
            <a:ext cx="1186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élevée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pic>
        <p:nvPicPr>
          <p:cNvPr id="90" name="Picture 6" descr="File:Yes chec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27" y="4356564"/>
            <a:ext cx="617869" cy="6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/>
          <p:cNvSpPr txBox="1"/>
          <p:nvPr/>
        </p:nvSpPr>
        <p:spPr>
          <a:xfrm>
            <a:off x="1078314" y="5453813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</a:t>
            </a:r>
            <a:r>
              <a:rPr lang="fr-CA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bas*</a:t>
            </a:r>
            <a:endParaRPr lang="fr-CA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8973374" y="5623783"/>
            <a:ext cx="1440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contesté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grpSp>
        <p:nvGrpSpPr>
          <p:cNvPr id="94" name="Groupe 93"/>
          <p:cNvGrpSpPr/>
          <p:nvPr/>
        </p:nvGrpSpPr>
        <p:grpSpPr>
          <a:xfrm>
            <a:off x="10646058" y="4069323"/>
            <a:ext cx="532506" cy="63382"/>
            <a:chOff x="2448785" y="5590222"/>
            <a:chExt cx="532506" cy="63382"/>
          </a:xfrm>
        </p:grpSpPr>
        <p:sp>
          <p:nvSpPr>
            <p:cNvPr id="95" name="Rectangle 94"/>
            <p:cNvSpPr/>
            <p:nvPr/>
          </p:nvSpPr>
          <p:spPr>
            <a:xfrm rot="1753694" flipV="1">
              <a:off x="2468976" y="5590222"/>
              <a:ext cx="512315" cy="633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8717478" flipV="1">
              <a:off x="2448785" y="5597023"/>
              <a:ext cx="50439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8995937" y="4635609"/>
            <a:ext cx="1186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élevée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pic>
        <p:nvPicPr>
          <p:cNvPr id="99" name="Picture 6" descr="File:Yes chec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007" y="4387246"/>
            <a:ext cx="617869" cy="6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ZoneTexte 99"/>
          <p:cNvSpPr txBox="1"/>
          <p:nvPr/>
        </p:nvSpPr>
        <p:spPr>
          <a:xfrm>
            <a:off x="8946264" y="3882541"/>
            <a:ext cx="171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</a:t>
            </a:r>
            <a:r>
              <a:rPr lang="fr-CA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niveau</a:t>
            </a:r>
            <a:r>
              <a:rPr lang="fr-CA" sz="2400" b="1" dirty="0" smtClean="0">
                <a:latin typeface="Calibri" panose="020F0502020204030204" pitchFamily="34" charset="0"/>
              </a:rPr>
              <a:t> </a:t>
            </a:r>
            <a:r>
              <a:rPr lang="fr-CA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bas</a:t>
            </a:r>
            <a:endParaRPr lang="fr-CA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4476510" y="3943579"/>
            <a:ext cx="1186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élevée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pic>
        <p:nvPicPr>
          <p:cNvPr id="102" name="Picture 6" descr="File:Yes chec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09" y="3657210"/>
            <a:ext cx="617869" cy="6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4454418" y="4634096"/>
            <a:ext cx="1186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élevée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pic>
        <p:nvPicPr>
          <p:cNvPr id="104" name="Picture 6" descr="File:Yes chec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7" y="4347727"/>
            <a:ext cx="617869" cy="6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ZoneTexte 104"/>
          <p:cNvSpPr txBox="1"/>
          <p:nvPr/>
        </p:nvSpPr>
        <p:spPr>
          <a:xfrm>
            <a:off x="4432326" y="5687682"/>
            <a:ext cx="118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latin typeface="Calibri" panose="020F0502020204030204" pitchFamily="34" charset="0"/>
              </a:rPr>
              <a:t>- élevé*</a:t>
            </a:r>
            <a:endParaRPr lang="fr-CA" sz="2400" b="1" dirty="0">
              <a:latin typeface="Calibri" panose="020F0502020204030204" pitchFamily="34" charset="0"/>
            </a:endParaRPr>
          </a:p>
        </p:txBody>
      </p:sp>
      <p:pic>
        <p:nvPicPr>
          <p:cNvPr id="106" name="Picture 6" descr="File:Yes check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25" y="5401313"/>
            <a:ext cx="617869" cy="6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28987" y="6019300"/>
            <a:ext cx="330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latin typeface="Calibri" panose="020F0502020204030204" pitchFamily="34" charset="0"/>
              </a:rPr>
              <a:t>*Optimal pour petits groupes</a:t>
            </a:r>
          </a:p>
          <a:p>
            <a:pPr algn="ctr"/>
            <a:r>
              <a:rPr lang="fr-CA" sz="2000" dirty="0" smtClean="0">
                <a:latin typeface="Calibri" panose="020F0502020204030204" pitchFamily="34" charset="0"/>
              </a:rPr>
              <a:t>(ex. études supérieures)</a:t>
            </a:r>
            <a:endParaRPr lang="fr-CA" sz="200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07720" y="5528021"/>
            <a:ext cx="91563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solidFill>
                  <a:schemeClr val="bg1"/>
                </a:solidFill>
              </a:rPr>
              <a:t>+/-</a:t>
            </a:r>
            <a:endParaRPr lang="fr-CA" sz="28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6883" y="5913334"/>
            <a:ext cx="343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latin typeface="Calibri" panose="020F0502020204030204" pitchFamily="34" charset="0"/>
              </a:rPr>
              <a:t>*À moins de </a:t>
            </a:r>
            <a:r>
              <a:rPr lang="fr-CA" sz="2000" b="1" dirty="0" err="1" smtClean="0">
                <a:latin typeface="Calibri" panose="020F0502020204030204" pitchFamily="34" charset="0"/>
              </a:rPr>
              <a:t>bcp</a:t>
            </a:r>
            <a:r>
              <a:rPr lang="fr-CA" sz="2000" b="1" dirty="0" smtClean="0">
                <a:latin typeface="Calibri" panose="020F0502020204030204" pitchFamily="34" charset="0"/>
              </a:rPr>
              <a:t> d’inscriptions</a:t>
            </a:r>
            <a:endParaRPr lang="fr-CA" sz="2000" b="1" dirty="0">
              <a:latin typeface="Calibri" panose="020F050202020403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65696" y="1665589"/>
            <a:ext cx="2191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FAD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8292206" y="1663113"/>
            <a:ext cx="274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campus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001868" y="2256829"/>
            <a:ext cx="1858779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141694" y="2266117"/>
            <a:ext cx="3506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Calibri" panose="020F0502020204030204" pitchFamily="34" charset="0"/>
              </a:rPr>
              <a:t>a</a:t>
            </a:r>
            <a:r>
              <a:rPr lang="fr-CA" sz="2800" dirty="0" smtClean="0">
                <a:latin typeface="Calibri" panose="020F0502020204030204" pitchFamily="34" charset="0"/>
              </a:rPr>
              <a:t>synchrone-synchrone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8019846" y="2268479"/>
            <a:ext cx="3423245" cy="523220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alibri" panose="020F0502020204030204" pitchFamily="34" charset="0"/>
              </a:rPr>
              <a:t>asynchrone-présentiel</a:t>
            </a:r>
            <a:endParaRPr lang="fr-CA" sz="2800" dirty="0"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429462" y="1652140"/>
            <a:ext cx="300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smtClean="0">
                <a:latin typeface="Calibri" panose="020F0502020204030204" pitchFamily="34" charset="0"/>
              </a:rPr>
              <a:t>Tradition bimodale</a:t>
            </a:r>
            <a:endParaRPr lang="fr-CA" sz="2800" b="1" dirty="0">
              <a:latin typeface="Calibri" panose="020F050202020403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3758101" y="1179946"/>
            <a:ext cx="407636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+ TRANSFERT </a:t>
            </a:r>
            <a:r>
              <a:rPr lang="fr-CA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COÛTS</a:t>
            </a:r>
            <a:endParaRPr lang="fr-CA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5" grpId="0"/>
      <p:bldP spid="89" grpId="0"/>
      <p:bldP spid="91" grpId="0"/>
      <p:bldP spid="93" grpId="0"/>
      <p:bldP spid="98" grpId="0"/>
      <p:bldP spid="100" grpId="0"/>
      <p:bldP spid="101" grpId="0"/>
      <p:bldP spid="103" grpId="0"/>
      <p:bldP spid="105" grpId="0"/>
      <p:bldP spid="11" grpId="0"/>
      <p:bldP spid="8" grpId="0" animBg="1"/>
      <p:bldP spid="15" grpId="0"/>
      <p:bldP spid="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+mn-lt"/>
              </a:rPr>
              <a:t>Pour conclure </a:t>
            </a:r>
            <a:endParaRPr lang="fr-CA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b="1" dirty="0"/>
              <a:t/>
            </a:r>
            <a:br>
              <a:rPr lang="fr-CA" b="1" dirty="0"/>
            </a:br>
            <a:r>
              <a:rPr lang="fr-CA" b="1" dirty="0"/>
              <a:t>1</a:t>
            </a:r>
            <a:r>
              <a:rPr lang="fr-CA" b="1" dirty="0" smtClean="0"/>
              <a:t>.</a:t>
            </a:r>
            <a:r>
              <a:rPr lang="fr-CA" b="1" dirty="0"/>
              <a:t>     </a:t>
            </a:r>
            <a:r>
              <a:rPr lang="fr-CA" dirty="0" smtClean="0"/>
              <a:t>Les membres </a:t>
            </a:r>
            <a:r>
              <a:rPr lang="fr-CA" dirty="0"/>
              <a:t>du corps enseignant et </a:t>
            </a:r>
            <a:r>
              <a:rPr lang="fr-CA" dirty="0" smtClean="0"/>
              <a:t>professoral doivent adopter une </a:t>
            </a:r>
            <a:r>
              <a:rPr lang="fr-CA" b="1" dirty="0" smtClean="0"/>
              <a:t>démarche </a:t>
            </a:r>
            <a:r>
              <a:rPr lang="fr-CA" u="sng" dirty="0" smtClean="0"/>
              <a:t>congruente</a:t>
            </a:r>
            <a:r>
              <a:rPr lang="fr-CA" b="1" dirty="0" smtClean="0"/>
              <a:t> </a:t>
            </a:r>
            <a:r>
              <a:rPr lang="fr-CA" dirty="0" smtClean="0"/>
              <a:t>lors d’un déploiement de cours en ligne;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2.      </a:t>
            </a:r>
            <a:r>
              <a:rPr lang="fr-CA" dirty="0" smtClean="0"/>
              <a:t>Il y a </a:t>
            </a:r>
            <a:r>
              <a:rPr lang="fr-CA" b="1" dirty="0" smtClean="0"/>
              <a:t>plusieurs manières </a:t>
            </a:r>
            <a:r>
              <a:rPr lang="fr-CA" dirty="0" smtClean="0"/>
              <a:t>de procéder à la </a:t>
            </a:r>
            <a:r>
              <a:rPr lang="fr-CA" b="1" dirty="0" smtClean="0"/>
              <a:t>transformation</a:t>
            </a:r>
            <a:r>
              <a:rPr lang="fr-CA" dirty="0" smtClean="0"/>
              <a:t> </a:t>
            </a:r>
            <a:r>
              <a:rPr lang="fr-CA" dirty="0"/>
              <a:t>d’un cours en salle de classe à un cours en ligne ou un cours </a:t>
            </a:r>
            <a:r>
              <a:rPr lang="fr-CA" dirty="0" smtClean="0"/>
              <a:t>hybride: il faut faire des </a:t>
            </a:r>
            <a:r>
              <a:rPr lang="fr-CA" u="sng" dirty="0" smtClean="0"/>
              <a:t>choix</a:t>
            </a:r>
            <a:r>
              <a:rPr lang="fr-CA" dirty="0" smtClean="0"/>
              <a:t> qui tiennent compte de son </a:t>
            </a:r>
            <a:r>
              <a:rPr lang="fr-CA" u="sng" dirty="0" smtClean="0"/>
              <a:t>contexte particulier</a:t>
            </a:r>
            <a:r>
              <a:rPr lang="fr-CA" dirty="0" smtClean="0"/>
              <a:t>;</a:t>
            </a:r>
            <a:endParaRPr lang="fr-CA" dirty="0"/>
          </a:p>
          <a:p>
            <a:pPr marL="0" indent="0">
              <a:buNone/>
            </a:pPr>
            <a:r>
              <a:rPr lang="fr-CA" dirty="0"/>
              <a:t>3.      Les </a:t>
            </a:r>
            <a:r>
              <a:rPr lang="fr-CA" b="1" dirty="0"/>
              <a:t>moyens </a:t>
            </a:r>
            <a:r>
              <a:rPr lang="fr-CA" b="1" dirty="0" smtClean="0"/>
              <a:t>technologiques </a:t>
            </a:r>
            <a:r>
              <a:rPr lang="fr-CA" dirty="0" smtClean="0"/>
              <a:t>mis à la disposition des enseignants/ professeurs doivent être </a:t>
            </a:r>
            <a:r>
              <a:rPr lang="fr-CA" u="sng" dirty="0" smtClean="0"/>
              <a:t>conviviaux</a:t>
            </a:r>
            <a:r>
              <a:rPr lang="fr-CA" dirty="0" smtClean="0"/>
              <a:t>, </a:t>
            </a:r>
            <a:r>
              <a:rPr lang="fr-CA" u="sng" dirty="0" smtClean="0"/>
              <a:t>accessibles</a:t>
            </a:r>
            <a:r>
              <a:rPr lang="fr-CA" dirty="0" smtClean="0"/>
              <a:t>, ne demandant que </a:t>
            </a:r>
            <a:r>
              <a:rPr lang="fr-CA" u="sng" dirty="0" smtClean="0"/>
              <a:t>peu de formation</a:t>
            </a:r>
            <a:r>
              <a:rPr lang="fr-CA" dirty="0" smtClean="0"/>
              <a:t> (surtout au niveau universitaire</a:t>
            </a:r>
            <a:r>
              <a:rPr lang="fr-CA" dirty="0" smtClean="0"/>
              <a:t>);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4</a:t>
            </a:r>
            <a:r>
              <a:rPr lang="fr-CA" dirty="0"/>
              <a:t>.      </a:t>
            </a:r>
            <a:r>
              <a:rPr lang="fr-CA" dirty="0" smtClean="0"/>
              <a:t>Les cours offerts en ligne doivent être </a:t>
            </a:r>
            <a:r>
              <a:rPr lang="fr-CA" u="sng" dirty="0" smtClean="0"/>
              <a:t>accessibles</a:t>
            </a:r>
            <a:r>
              <a:rPr lang="fr-CA" dirty="0" smtClean="0"/>
              <a:t>, </a:t>
            </a:r>
            <a:r>
              <a:rPr lang="fr-CA" dirty="0"/>
              <a:t>de </a:t>
            </a:r>
            <a:r>
              <a:rPr lang="fr-CA" u="sng" dirty="0"/>
              <a:t>qualité</a:t>
            </a:r>
            <a:r>
              <a:rPr lang="fr-CA" dirty="0"/>
              <a:t> et </a:t>
            </a:r>
            <a:r>
              <a:rPr lang="fr-CA" dirty="0" smtClean="0"/>
              <a:t>avoir un rapport c</a:t>
            </a:r>
            <a:r>
              <a:rPr lang="fr-CA" u="sng" dirty="0" smtClean="0"/>
              <a:t>oût-efficacité</a:t>
            </a:r>
            <a:r>
              <a:rPr lang="fr-CA" dirty="0" smtClean="0"/>
              <a:t> </a:t>
            </a:r>
            <a:r>
              <a:rPr lang="fr-CA" dirty="0" smtClean="0"/>
              <a:t>acceptable; 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5.      L’approche hybride en ligne offre le plus haut niveau de </a:t>
            </a:r>
            <a:r>
              <a:rPr lang="fr-CA" b="1" u="sng" dirty="0" smtClean="0"/>
              <a:t>transfert de coûts</a:t>
            </a:r>
            <a:r>
              <a:rPr lang="fr-CA" dirty="0" smtClean="0"/>
              <a:t>, de l’établissement vers l’utilisateur, moyennant certaines conditions. </a:t>
            </a:r>
            <a:endParaRPr lang="fr-CA" dirty="0"/>
          </a:p>
          <a:p>
            <a:pPr marL="0" indent="0">
              <a:buNone/>
            </a:pP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21562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4" y="219186"/>
            <a:ext cx="11821391" cy="59895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70364" y="6311900"/>
            <a:ext cx="909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prstClr val="black"/>
                </a:solidFill>
              </a:rPr>
              <a:t>http://www.delts.mun.ca/portal/index.php?SAID=196&amp;Cat=%22Teaching_and_Technology%22 </a:t>
            </a:r>
            <a:endParaRPr lang="fr-CA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08" y="5262432"/>
            <a:ext cx="6728953" cy="94625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49382" y="219187"/>
            <a:ext cx="126353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CA" b="1" dirty="0" smtClean="0">
                <a:solidFill>
                  <a:schemeClr val="bg1"/>
                </a:solidFill>
              </a:rPr>
              <a:t>Google </a:t>
            </a:r>
            <a:r>
              <a:rPr lang="fr-CA" dirty="0" smtClean="0">
                <a:solidFill>
                  <a:schemeClr val="bg1"/>
                </a:solidFill>
              </a:rPr>
              <a:t>Michael Power, DELTS, Memorial Univ. 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66" y="1086745"/>
            <a:ext cx="3174821" cy="4791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8" name="Picture 4" descr="[book cover] A Designer's 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1" y="1086745"/>
            <a:ext cx="3247296" cy="4791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05789" y="5952877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prstClr val="black"/>
                </a:solidFill>
              </a:rPr>
              <a:t>Power, </a:t>
            </a:r>
            <a:r>
              <a:rPr lang="fr-CA" b="1" dirty="0" smtClean="0">
                <a:solidFill>
                  <a:prstClr val="black"/>
                </a:solidFill>
              </a:rPr>
              <a:t>2009</a:t>
            </a:r>
            <a:r>
              <a:rPr lang="fr-CA" dirty="0" smtClean="0">
                <a:solidFill>
                  <a:prstClr val="black"/>
                </a:solidFill>
              </a:rPr>
              <a:t> (AUP)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41170" y="6012831"/>
            <a:ext cx="351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solidFill>
                  <a:prstClr val="black"/>
                </a:solidFill>
              </a:rPr>
              <a:t>Potvin, Power</a:t>
            </a:r>
            <a:r>
              <a:rPr lang="fr-CA" dirty="0">
                <a:solidFill>
                  <a:prstClr val="black"/>
                </a:solidFill>
              </a:rPr>
              <a:t> </a:t>
            </a:r>
            <a:r>
              <a:rPr lang="fr-CA" dirty="0" smtClean="0">
                <a:solidFill>
                  <a:prstClr val="black"/>
                </a:solidFill>
              </a:rPr>
              <a:t>&amp; Ronchi, </a:t>
            </a:r>
            <a:r>
              <a:rPr lang="fr-CA" b="1" dirty="0" smtClean="0">
                <a:solidFill>
                  <a:prstClr val="black"/>
                </a:solidFill>
              </a:rPr>
              <a:t>2014</a:t>
            </a:r>
            <a:r>
              <a:rPr lang="fr-CA" dirty="0" smtClean="0">
                <a:solidFill>
                  <a:prstClr val="black"/>
                </a:solidFill>
              </a:rPr>
              <a:t> (PUL)</a:t>
            </a:r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2668" y="653650"/>
            <a:ext cx="2952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b="1" dirty="0" smtClean="0">
                <a:solidFill>
                  <a:prstClr val="black"/>
                </a:solidFill>
              </a:rPr>
              <a:t>A DESIGNER’S LOG</a:t>
            </a:r>
            <a:endParaRPr lang="fr-CA" sz="2800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16433" y="627290"/>
            <a:ext cx="396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b="1" dirty="0" smtClean="0">
                <a:solidFill>
                  <a:prstClr val="black"/>
                </a:solidFill>
              </a:rPr>
              <a:t>LA FORMATION EN LIGNE</a:t>
            </a:r>
            <a:endParaRPr lang="fr-CA" sz="2800" b="1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492" y="1086745"/>
            <a:ext cx="3911716" cy="479109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45226" y="653650"/>
            <a:ext cx="2858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b="1" dirty="0" smtClean="0">
                <a:solidFill>
                  <a:prstClr val="black"/>
                </a:solidFill>
              </a:rPr>
              <a:t>The ID CASEBOOK</a:t>
            </a:r>
            <a:endParaRPr lang="fr-CA" sz="2800" b="1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29125" y="5967962"/>
            <a:ext cx="369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solidFill>
                  <a:prstClr val="black"/>
                </a:solidFill>
              </a:rPr>
              <a:t>Power in </a:t>
            </a:r>
            <a:r>
              <a:rPr lang="fr-CA" dirty="0" err="1" smtClean="0">
                <a:solidFill>
                  <a:prstClr val="black"/>
                </a:solidFill>
              </a:rPr>
              <a:t>Ertmer</a:t>
            </a:r>
            <a:r>
              <a:rPr lang="fr-CA" dirty="0" smtClean="0">
                <a:solidFill>
                  <a:prstClr val="black"/>
                </a:solidFill>
              </a:rPr>
              <a:t> et al. </a:t>
            </a:r>
            <a:r>
              <a:rPr lang="fr-CA" b="1" dirty="0" smtClean="0">
                <a:solidFill>
                  <a:prstClr val="black"/>
                </a:solidFill>
              </a:rPr>
              <a:t>2013</a:t>
            </a:r>
            <a:r>
              <a:rPr lang="fr-CA" dirty="0" smtClean="0">
                <a:solidFill>
                  <a:prstClr val="black"/>
                </a:solidFill>
              </a:rPr>
              <a:t> (Pearson)</a:t>
            </a:r>
            <a:endParaRPr lang="fr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888" y="1090863"/>
            <a:ext cx="11474480" cy="549442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Morven-Gould, A. &amp; Power, M. (2015). </a:t>
            </a:r>
            <a:r>
              <a:rPr lang="en-CA" sz="2600" dirty="0"/>
              <a:t>Leaving the Cocoon: university course design and delivery vis-a-vis competitive strategy. </a:t>
            </a:r>
            <a:r>
              <a:rPr lang="en-CA" sz="2600" i="1" dirty="0"/>
              <a:t>On the Horizon </a:t>
            </a:r>
            <a:r>
              <a:rPr lang="en-CA" sz="2600" dirty="0"/>
              <a:t>Vol. 23, Issue 1, Emerald Insight. </a:t>
            </a:r>
            <a:r>
              <a:rPr lang="en-CA" sz="1900" u="sng" dirty="0">
                <a:hlinkClick r:id="rId2"/>
              </a:rPr>
              <a:t>http://www.emeraldinsight.com/doi/pdfplus/10.1108/OTH-10-2014-0034</a:t>
            </a:r>
            <a:r>
              <a:rPr lang="en-CA" sz="1900" dirty="0"/>
              <a:t> </a:t>
            </a:r>
            <a:endParaRPr lang="fr-CA" sz="1900" dirty="0"/>
          </a:p>
          <a:p>
            <a:r>
              <a:rPr lang="en-CA" sz="2600" dirty="0" smtClean="0"/>
              <a:t>Power</a:t>
            </a:r>
            <a:r>
              <a:rPr lang="en-CA" sz="2600" dirty="0"/>
              <a:t>, M. &amp; St. Jacques, A. (</a:t>
            </a:r>
            <a:r>
              <a:rPr lang="en-CA" sz="2600" dirty="0" smtClean="0"/>
              <a:t>2014). </a:t>
            </a:r>
            <a:r>
              <a:rPr lang="en-CA" sz="2600" dirty="0"/>
              <a:t>The Graduate virtual classroom Webinar: </a:t>
            </a:r>
            <a:r>
              <a:rPr lang="en-CA" sz="2600" dirty="0" smtClean="0"/>
              <a:t>a </a:t>
            </a:r>
            <a:r>
              <a:rPr lang="en-CA" sz="2600" dirty="0"/>
              <a:t>Collaborative and Constructivist Online Teaching Method. </a:t>
            </a:r>
            <a:r>
              <a:rPr lang="fr-CA" sz="2600" i="1" dirty="0" smtClean="0"/>
              <a:t>Journal of Online Learning &amp; </a:t>
            </a:r>
            <a:r>
              <a:rPr lang="fr-CA" sz="2600" i="1" dirty="0" err="1" smtClean="0"/>
              <a:t>Teaching</a:t>
            </a:r>
            <a:r>
              <a:rPr lang="fr-CA" sz="2600" i="1" dirty="0" smtClean="0"/>
              <a:t>. </a:t>
            </a:r>
            <a:r>
              <a:rPr lang="fr-CA" sz="2600" dirty="0" smtClean="0"/>
              <a:t>(10) 4. </a:t>
            </a:r>
            <a:r>
              <a:rPr lang="fr-FR" sz="1900" dirty="0" smtClean="0">
                <a:hlinkClick r:id="rId3"/>
              </a:rPr>
              <a:t>http</a:t>
            </a:r>
            <a:r>
              <a:rPr lang="fr-FR" sz="1900" dirty="0">
                <a:hlinkClick r:id="rId3"/>
              </a:rPr>
              <a:t>://jolt.merlot.org/vol10no4/Power_1214.pdf</a:t>
            </a:r>
            <a:r>
              <a:rPr lang="fr-FR" sz="1900" dirty="0"/>
              <a:t>  </a:t>
            </a:r>
            <a:endParaRPr lang="fr-CA" sz="2200" dirty="0"/>
          </a:p>
          <a:p>
            <a:r>
              <a:rPr lang="fr-CA" sz="2600" dirty="0" smtClean="0"/>
              <a:t>Power</a:t>
            </a:r>
            <a:r>
              <a:rPr lang="fr-CA" sz="2600" dirty="0"/>
              <a:t>, M. &amp; Morven-Gould, A. (2011). Head of gold, </a:t>
            </a:r>
            <a:r>
              <a:rPr lang="fr-CA" sz="2600" dirty="0" err="1"/>
              <a:t>feet</a:t>
            </a:r>
            <a:r>
              <a:rPr lang="fr-CA" sz="2600" dirty="0"/>
              <a:t> of </a:t>
            </a:r>
            <a:r>
              <a:rPr lang="fr-CA" sz="2600" dirty="0" err="1"/>
              <a:t>clay</a:t>
            </a:r>
            <a:r>
              <a:rPr lang="fr-CA" sz="2600" dirty="0"/>
              <a:t>: </a:t>
            </a:r>
            <a:r>
              <a:rPr lang="fr-CA" sz="2600" dirty="0" smtClean="0"/>
              <a:t>the </a:t>
            </a:r>
            <a:r>
              <a:rPr lang="fr-CA" sz="2600" dirty="0" err="1"/>
              <a:t>paradox</a:t>
            </a:r>
            <a:r>
              <a:rPr lang="fr-CA" sz="2600" dirty="0"/>
              <a:t> of online </a:t>
            </a:r>
            <a:r>
              <a:rPr lang="fr-CA" sz="2600" dirty="0" err="1"/>
              <a:t>learning</a:t>
            </a:r>
            <a:r>
              <a:rPr lang="fr-CA" sz="2600" dirty="0"/>
              <a:t>. </a:t>
            </a:r>
            <a:r>
              <a:rPr lang="fr-CA" sz="2600" i="1" dirty="0"/>
              <a:t>International </a:t>
            </a:r>
            <a:r>
              <a:rPr lang="fr-CA" sz="2600" i="1" dirty="0" err="1"/>
              <a:t>Review</a:t>
            </a:r>
            <a:r>
              <a:rPr lang="fr-CA" sz="2600" i="1" dirty="0"/>
              <a:t> of </a:t>
            </a:r>
            <a:r>
              <a:rPr lang="fr-CA" sz="2600" i="1" dirty="0" err="1"/>
              <a:t>Research</a:t>
            </a:r>
            <a:r>
              <a:rPr lang="fr-CA" sz="2600" i="1" dirty="0"/>
              <a:t> in Open and Distance Learning.</a:t>
            </a:r>
            <a:r>
              <a:rPr lang="fr-CA" sz="2600" dirty="0"/>
              <a:t> </a:t>
            </a:r>
            <a:r>
              <a:rPr lang="fr-CA" sz="2600" dirty="0" smtClean="0"/>
              <a:t>12 </a:t>
            </a:r>
            <a:r>
              <a:rPr lang="fr-CA" sz="2600" dirty="0"/>
              <a:t>(2) </a:t>
            </a:r>
            <a:r>
              <a:rPr lang="fr-CA" sz="1900" u="sng" dirty="0">
                <a:hlinkClick r:id="rId4"/>
              </a:rPr>
              <a:t>http://www.irrodl.org/index.php/irrodl/article/view/916</a:t>
            </a:r>
            <a:r>
              <a:rPr lang="fr-CA" sz="1900" dirty="0"/>
              <a:t> </a:t>
            </a:r>
            <a:endParaRPr lang="fr-CA" dirty="0"/>
          </a:p>
          <a:p>
            <a:r>
              <a:rPr lang="fr-CA" sz="2600" dirty="0"/>
              <a:t>Power, M. &amp; Vaughan, N. (2010). </a:t>
            </a:r>
            <a:r>
              <a:rPr lang="fr-CA" sz="2600" dirty="0" err="1"/>
              <a:t>Redesigning</a:t>
            </a:r>
            <a:r>
              <a:rPr lang="fr-CA" sz="2600" dirty="0"/>
              <a:t> online </a:t>
            </a:r>
            <a:r>
              <a:rPr lang="fr-CA" sz="2600" dirty="0" err="1"/>
              <a:t>learning</a:t>
            </a:r>
            <a:r>
              <a:rPr lang="fr-CA" sz="2600" dirty="0"/>
              <a:t> for international </a:t>
            </a:r>
            <a:r>
              <a:rPr lang="fr-CA" sz="2600" dirty="0" err="1"/>
              <a:t>graduate</a:t>
            </a:r>
            <a:r>
              <a:rPr lang="fr-CA" sz="2600" dirty="0"/>
              <a:t> </a:t>
            </a:r>
            <a:r>
              <a:rPr lang="fr-CA" sz="2600" dirty="0" err="1"/>
              <a:t>seminar</a:t>
            </a:r>
            <a:r>
              <a:rPr lang="fr-CA" sz="2600" dirty="0"/>
              <a:t> </a:t>
            </a:r>
            <a:r>
              <a:rPr lang="fr-CA" sz="2600" dirty="0" err="1"/>
              <a:t>delivery</a:t>
            </a:r>
            <a:r>
              <a:rPr lang="fr-CA" sz="2600" i="1" dirty="0"/>
              <a:t>. Journal of Distance </a:t>
            </a:r>
            <a:r>
              <a:rPr lang="fr-CA" sz="2600" i="1" dirty="0" err="1"/>
              <a:t>Education</a:t>
            </a:r>
            <a:r>
              <a:rPr lang="fr-CA" sz="2600" dirty="0"/>
              <a:t>. </a:t>
            </a:r>
            <a:r>
              <a:rPr lang="fr-CA" sz="2600" dirty="0" smtClean="0"/>
              <a:t>Vol</a:t>
            </a:r>
            <a:r>
              <a:rPr lang="fr-CA" sz="2600" dirty="0"/>
              <a:t>. 24 (2). </a:t>
            </a:r>
            <a:r>
              <a:rPr lang="fr-CA" sz="1900" u="sng" dirty="0">
                <a:hlinkClick r:id="rId5"/>
              </a:rPr>
              <a:t>http://www.jofde.ca/index.php/jde/issue/view/59</a:t>
            </a:r>
            <a:r>
              <a:rPr lang="fr-CA" sz="1900" dirty="0"/>
              <a:t> </a:t>
            </a:r>
            <a:r>
              <a:rPr lang="fr-CA" sz="2600" dirty="0"/>
              <a:t> </a:t>
            </a:r>
          </a:p>
          <a:p>
            <a:r>
              <a:rPr lang="fr-CA" sz="2600" dirty="0" smtClean="0"/>
              <a:t>Power</a:t>
            </a:r>
            <a:r>
              <a:rPr lang="fr-CA" sz="2600" dirty="0"/>
              <a:t>, M. (</a:t>
            </a:r>
            <a:r>
              <a:rPr lang="fr-CA" sz="2600" dirty="0" smtClean="0"/>
              <a:t>2008). </a:t>
            </a:r>
            <a:r>
              <a:rPr lang="fr-CA" sz="2600" dirty="0"/>
              <a:t>The </a:t>
            </a:r>
            <a:r>
              <a:rPr lang="fr-CA" sz="2600" dirty="0" err="1"/>
              <a:t>emergence</a:t>
            </a:r>
            <a:r>
              <a:rPr lang="fr-CA" sz="2600" dirty="0"/>
              <a:t> of </a:t>
            </a:r>
            <a:r>
              <a:rPr lang="fr-CA" sz="2600" dirty="0" err="1"/>
              <a:t>blended</a:t>
            </a:r>
            <a:r>
              <a:rPr lang="fr-CA" sz="2600" dirty="0"/>
              <a:t> online </a:t>
            </a:r>
            <a:r>
              <a:rPr lang="fr-CA" sz="2600" dirty="0" err="1"/>
              <a:t>learning</a:t>
            </a:r>
            <a:r>
              <a:rPr lang="fr-CA" sz="2600" dirty="0"/>
              <a:t>.</a:t>
            </a:r>
            <a:r>
              <a:rPr lang="fr-CA" sz="2600" i="1" dirty="0"/>
              <a:t> Journal of Online Learning &amp; </a:t>
            </a:r>
            <a:r>
              <a:rPr lang="fr-CA" sz="2600" i="1" dirty="0" err="1"/>
              <a:t>Teaching</a:t>
            </a:r>
            <a:r>
              <a:rPr lang="fr-CA" sz="2600" i="1" dirty="0"/>
              <a:t> </a:t>
            </a:r>
            <a:r>
              <a:rPr lang="fr-CA" sz="2600" dirty="0" smtClean="0"/>
              <a:t>(4) 4. </a:t>
            </a:r>
            <a:r>
              <a:rPr lang="fr-CA" sz="2600" u="sng" dirty="0">
                <a:hlinkClick r:id="rId6"/>
              </a:rPr>
              <a:t>http://jolt.merlot.org/vol4no4/power_1208.htm</a:t>
            </a:r>
            <a:r>
              <a:rPr lang="fr-CA" sz="2600" dirty="0"/>
              <a:t>  </a:t>
            </a:r>
          </a:p>
          <a:p>
            <a:r>
              <a:rPr lang="fr-CA" sz="2600" dirty="0"/>
              <a:t>Power, M. (</a:t>
            </a:r>
            <a:r>
              <a:rPr lang="fr-CA" sz="2600" dirty="0" smtClean="0"/>
              <a:t>2008). </a:t>
            </a:r>
            <a:r>
              <a:rPr lang="fr-CA" sz="2600" dirty="0"/>
              <a:t>A dual-mode </a:t>
            </a:r>
            <a:r>
              <a:rPr lang="fr-CA" sz="2600" dirty="0" err="1"/>
              <a:t>university</a:t>
            </a:r>
            <a:r>
              <a:rPr lang="fr-CA" sz="2600" dirty="0"/>
              <a:t> </a:t>
            </a:r>
            <a:r>
              <a:rPr lang="fr-CA" sz="2600" dirty="0" err="1"/>
              <a:t>instructional</a:t>
            </a:r>
            <a:r>
              <a:rPr lang="fr-CA" sz="2600" dirty="0"/>
              <a:t> design model for </a:t>
            </a:r>
            <a:r>
              <a:rPr lang="fr-CA" sz="2600" dirty="0" err="1"/>
              <a:t>academic</a:t>
            </a:r>
            <a:r>
              <a:rPr lang="fr-CA" sz="2600" dirty="0"/>
              <a:t> </a:t>
            </a:r>
            <a:r>
              <a:rPr lang="fr-CA" sz="2600" dirty="0" err="1"/>
              <a:t>development</a:t>
            </a:r>
            <a:r>
              <a:rPr lang="fr-CA" sz="2600" dirty="0"/>
              <a:t>. </a:t>
            </a:r>
            <a:r>
              <a:rPr lang="fr-CA" sz="2600" i="1" dirty="0"/>
              <a:t>International Journal for </a:t>
            </a:r>
            <a:r>
              <a:rPr lang="fr-CA" sz="2600" i="1" dirty="0" err="1"/>
              <a:t>Academic</a:t>
            </a:r>
            <a:r>
              <a:rPr lang="fr-CA" sz="2600" i="1" dirty="0"/>
              <a:t> </a:t>
            </a:r>
            <a:r>
              <a:rPr lang="fr-CA" sz="2600" i="1" dirty="0" err="1"/>
              <a:t>Development</a:t>
            </a:r>
            <a:r>
              <a:rPr lang="fr-CA" sz="2600" dirty="0"/>
              <a:t>. 13 (1) 5 – 16: </a:t>
            </a:r>
            <a:r>
              <a:rPr lang="fr-CA" sz="1900" u="sng" dirty="0">
                <a:hlinkClick r:id="rId7"/>
              </a:rPr>
              <a:t>http://dx.doi.org/10.1080/13601440701860185</a:t>
            </a:r>
            <a:r>
              <a:rPr lang="fr-CA" sz="1900" dirty="0"/>
              <a:t>  </a:t>
            </a:r>
            <a:endParaRPr lang="fr-CA" sz="2600" dirty="0"/>
          </a:p>
          <a:p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3470850" y="-128337"/>
            <a:ext cx="5374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2800" dirty="0"/>
          </a:p>
          <a:p>
            <a:r>
              <a:rPr lang="fr-CA" sz="2800" dirty="0" smtClean="0"/>
              <a:t>ARTICLES (le cours hybride en ligne)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64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 idx="4294967295"/>
          </p:nvPr>
        </p:nvSpPr>
        <p:spPr>
          <a:xfrm>
            <a:off x="-166255" y="0"/>
            <a:ext cx="12358255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sz="3600" dirty="0" smtClean="0"/>
              <a:t>QUELLE EST LA PRINCIPALE </a:t>
            </a:r>
            <a:br>
              <a:rPr lang="en-CA" sz="3600" dirty="0" smtClean="0"/>
            </a:br>
            <a:r>
              <a:rPr lang="en-CA" sz="3600" b="1" dirty="0" smtClean="0"/>
              <a:t>FORCE/RESSOURCE</a:t>
            </a:r>
            <a:r>
              <a:rPr lang="en-CA" sz="3600" dirty="0" smtClean="0"/>
              <a:t> D’UN ÉTABLISSEMENT?  </a:t>
            </a:r>
            <a:endParaRPr lang="en-CA" sz="3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295800" y="1628800"/>
            <a:ext cx="3515414" cy="3701014"/>
            <a:chOff x="5824586" y="3789362"/>
            <a:chExt cx="2563764" cy="3011487"/>
          </a:xfrm>
        </p:grpSpPr>
        <p:pic>
          <p:nvPicPr>
            <p:cNvPr id="14" name="Picture 2" descr="greek-columns-architecture-eps-thumb44545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586" y="3789362"/>
              <a:ext cx="2563764" cy="301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386789" y="4869160"/>
              <a:ext cx="138482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60233" y="4725144"/>
              <a:ext cx="792088" cy="135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728976" y="5329814"/>
            <a:ext cx="8762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00FF"/>
                </a:solidFill>
              </a:rPr>
              <a:t>NOS ENSEIGNANTS/INSTRUCTEURS/PROFESSEURS</a:t>
            </a:r>
            <a:endParaRPr lang="en-CA" sz="3200" b="1" dirty="0">
              <a:solidFill>
                <a:srgbClr val="0000FF"/>
              </a:solidFill>
            </a:endParaRPr>
          </a:p>
        </p:txBody>
      </p:sp>
      <p:pic>
        <p:nvPicPr>
          <p:cNvPr id="50178" name="Picture 2" descr="http://ww3.hdnux.com/photos/40/72/134822/3/628x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54" y="2832118"/>
            <a:ext cx="1451832" cy="2084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mml.cam.ac.uk/german/staff/nb215/boyl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90" y="2830234"/>
            <a:ext cx="1577164" cy="2060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6881" y="643386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mml.cam.ac.uk---ctpost.com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52276" y="5884693"/>
            <a:ext cx="947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dirty="0" smtClean="0">
                <a:solidFill>
                  <a:prstClr val="black"/>
                </a:solidFill>
              </a:rPr>
              <a:t>IL FAUT SE </a:t>
            </a:r>
            <a:r>
              <a:rPr lang="fr-CA" sz="2800" dirty="0" smtClean="0">
                <a:solidFill>
                  <a:prstClr val="black"/>
                </a:solidFill>
              </a:rPr>
              <a:t>SERVIR </a:t>
            </a:r>
            <a:r>
              <a:rPr lang="fr-CA" sz="2800" b="1" u="sng" dirty="0" smtClean="0">
                <a:solidFill>
                  <a:prstClr val="black"/>
                </a:solidFill>
              </a:rPr>
              <a:t>PLEINEMENT</a:t>
            </a:r>
            <a:r>
              <a:rPr lang="fr-CA" sz="2800" b="1" dirty="0" smtClean="0">
                <a:solidFill>
                  <a:prstClr val="black"/>
                </a:solidFill>
              </a:rPr>
              <a:t> </a:t>
            </a:r>
            <a:r>
              <a:rPr lang="fr-CA" sz="2800" dirty="0" smtClean="0">
                <a:solidFill>
                  <a:prstClr val="black"/>
                </a:solidFill>
              </a:rPr>
              <a:t>DE CETTE </a:t>
            </a:r>
            <a:r>
              <a:rPr lang="fr-CA" sz="2800" dirty="0" smtClean="0">
                <a:solidFill>
                  <a:prstClr val="black"/>
                </a:solidFill>
              </a:rPr>
              <a:t>FORCE/RESSOURCE</a:t>
            </a:r>
            <a:endParaRPr lang="en-CA" sz="28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1826" y="2882550"/>
            <a:ext cx="1297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prstClr val="black"/>
                </a:solidFill>
              </a:rPr>
              <a:t>1. </a:t>
            </a:r>
            <a:endParaRPr lang="fr-CA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085" y="973972"/>
            <a:ext cx="77615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CA" sz="3600" dirty="0"/>
              <a:t>QUELLE EST </a:t>
            </a:r>
            <a:r>
              <a:rPr lang="en-CA" sz="3600" dirty="0" smtClean="0"/>
              <a:t>LEUR </a:t>
            </a:r>
            <a:r>
              <a:rPr lang="en-CA" sz="3600" dirty="0"/>
              <a:t>PRINCIPALE </a:t>
            </a:r>
            <a:r>
              <a:rPr lang="en-CA" sz="3600" dirty="0" smtClean="0"/>
              <a:t>FORCE?</a:t>
            </a:r>
            <a:endParaRPr lang="fr-CA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1826" y="2882550"/>
            <a:ext cx="1297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 smtClean="0">
                <a:solidFill>
                  <a:prstClr val="black"/>
                </a:solidFill>
              </a:rPr>
              <a:t>1. </a:t>
            </a:r>
            <a:endParaRPr lang="fr-CA" sz="8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0930" y="6388777"/>
            <a:ext cx="185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>
                <a:solidFill>
                  <a:srgbClr val="000000"/>
                </a:solidFill>
              </a:rPr>
              <a:t>newasiarepublic.com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358056"/>
            <a:ext cx="1238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000000"/>
                </a:solidFill>
                <a:latin typeface="Calibri" panose="020F0502020204030204" pitchFamily="34" charset="0"/>
              </a:rPr>
              <a:t>Le </a:t>
            </a:r>
            <a:r>
              <a:rPr lang="fr-CA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rôle-clé </a:t>
            </a:r>
            <a:r>
              <a:rPr lang="fr-CA" sz="3600" dirty="0">
                <a:solidFill>
                  <a:srgbClr val="000000"/>
                </a:solidFill>
                <a:latin typeface="Calibri" panose="020F0502020204030204" pitchFamily="34" charset="0"/>
              </a:rPr>
              <a:t>des membres du corps enseignant et professoral</a:t>
            </a:r>
          </a:p>
        </p:txBody>
      </p:sp>
      <p:pic>
        <p:nvPicPr>
          <p:cNvPr id="1026" name="Picture 2" descr="http://publications.mcgill.ca/mcgillnews/files/2013/11/Lydo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737937"/>
            <a:ext cx="12382500" cy="82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6"/>
          <p:cNvSpPr/>
          <p:nvPr/>
        </p:nvSpPr>
        <p:spPr>
          <a:xfrm rot="16200000">
            <a:off x="6502812" y="2619088"/>
            <a:ext cx="1190328" cy="1236268"/>
          </a:xfrm>
          <a:prstGeom prst="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10" y="1676413"/>
            <a:ext cx="4124793" cy="31763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Il nous fallait un modèle simple</a:t>
            </a:r>
          </a:p>
        </p:txBody>
      </p:sp>
      <p:sp>
        <p:nvSpPr>
          <p:cNvPr id="4" name="Ellipse 3"/>
          <p:cNvSpPr/>
          <p:nvPr/>
        </p:nvSpPr>
        <p:spPr>
          <a:xfrm>
            <a:off x="4079875" y="1773238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>
                <a:solidFill>
                  <a:srgbClr val="FFFFFF"/>
                </a:solidFill>
                <a:cs typeface="Arial" panose="020B0604020202020204" pitchFamily="34" charset="0"/>
              </a:rPr>
              <a:t>Que 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fait tout formateur?</a:t>
            </a:r>
            <a:endParaRPr lang="fr-CA" altLang="fr-FR" sz="6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591176" y="1782764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835525" y="3331370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1826" y="2882550"/>
            <a:ext cx="1297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800" dirty="0">
                <a:solidFill>
                  <a:prstClr val="black"/>
                </a:solidFill>
              </a:rPr>
              <a:t>2</a:t>
            </a:r>
            <a:r>
              <a:rPr lang="fr-CA" sz="8800" dirty="0" smtClean="0">
                <a:solidFill>
                  <a:prstClr val="black"/>
                </a:solidFill>
              </a:rPr>
              <a:t>. </a:t>
            </a:r>
            <a:endParaRPr lang="fr-CA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079875" y="1773238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591176" y="1782764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3331370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>
                <a:solidFill>
                  <a:srgbClr val="FFFFFF"/>
                </a:solidFill>
                <a:cs typeface="Arial" panose="020B0604020202020204" pitchFamily="34" charset="0"/>
              </a:rPr>
              <a:t>Que 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faut-il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évaluer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  <a:endParaRPr lang="fr-CA" altLang="fr-FR" sz="6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18216265">
            <a:off x="5632503" y="3446126"/>
            <a:ext cx="1798549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77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079875" y="1773238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591176" y="1782764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3331370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>
                <a:solidFill>
                  <a:srgbClr val="FFFFFF"/>
                </a:solidFill>
                <a:cs typeface="Arial" panose="020B0604020202020204" pitchFamily="34" charset="0"/>
              </a:rPr>
              <a:t>Que 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faut-il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enseigner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  <a:endParaRPr lang="fr-CA" altLang="fr-FR" sz="6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18216265">
            <a:off x="5632503" y="3446126"/>
            <a:ext cx="1798549" cy="87709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9"/>
          <p:cNvSpPr/>
          <p:nvPr/>
        </p:nvSpPr>
        <p:spPr>
          <a:xfrm rot="10800000">
            <a:off x="5196725" y="2603898"/>
            <a:ext cx="1798549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2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4079875" y="1773238"/>
            <a:ext cx="2520950" cy="2519362"/>
          </a:xfrm>
          <a:prstGeom prst="ellipse">
            <a:avLst/>
          </a:prstGeom>
          <a:solidFill>
            <a:srgbClr val="C000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824788" y="1773239"/>
            <a:ext cx="161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enseigner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976563" y="1782764"/>
            <a:ext cx="1390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5464175" y="5841206"/>
            <a:ext cx="1263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2800" dirty="0">
                <a:solidFill>
                  <a:srgbClr val="000000"/>
                </a:solidFill>
                <a:cs typeface="Arial" panose="020B0604020202020204" pitchFamily="34" charset="0"/>
              </a:rPr>
              <a:t>évaluer</a:t>
            </a:r>
          </a:p>
        </p:txBody>
      </p:sp>
      <p:sp>
        <p:nvSpPr>
          <p:cNvPr id="16" name="Ellipse 15"/>
          <p:cNvSpPr/>
          <p:nvPr/>
        </p:nvSpPr>
        <p:spPr>
          <a:xfrm>
            <a:off x="5591176" y="1782764"/>
            <a:ext cx="2520950" cy="2519362"/>
          </a:xfrm>
          <a:prstGeom prst="ellipse">
            <a:avLst/>
          </a:prstGeom>
          <a:solidFill>
            <a:srgbClr val="0000FF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35525" y="3331370"/>
            <a:ext cx="2520950" cy="2519362"/>
          </a:xfrm>
          <a:prstGeom prst="ellipse">
            <a:avLst/>
          </a:prstGeom>
          <a:solidFill>
            <a:srgbClr val="FFFF0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0" y="211138"/>
            <a:ext cx="12192000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CA" altLang="fr-FR" sz="6000" dirty="0">
                <a:solidFill>
                  <a:srgbClr val="FFFFFF"/>
                </a:solidFill>
                <a:cs typeface="Arial" panose="020B0604020202020204" pitchFamily="34" charset="0"/>
              </a:rPr>
              <a:t>Que 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faut-il </a:t>
            </a:r>
            <a:r>
              <a:rPr lang="fr-CA" altLang="fr-FR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planifier</a:t>
            </a:r>
            <a:r>
              <a:rPr lang="fr-CA" altLang="fr-FR" sz="6000" dirty="0" smtClean="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  <a:endParaRPr lang="fr-CA" altLang="fr-FR" sz="6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8216265">
            <a:off x="5632503" y="3446126"/>
            <a:ext cx="1798549" cy="87709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17"/>
          <p:cNvSpPr/>
          <p:nvPr/>
        </p:nvSpPr>
        <p:spPr>
          <a:xfrm rot="10800000">
            <a:off x="5321433" y="2644021"/>
            <a:ext cx="1798549" cy="877093"/>
          </a:xfrm>
          <a:prstGeom prst="rightArrow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/>
          <p:cNvSpPr/>
          <p:nvPr/>
        </p:nvSpPr>
        <p:spPr>
          <a:xfrm>
            <a:off x="663960" y="1773238"/>
            <a:ext cx="2520950" cy="2519362"/>
          </a:xfrm>
          <a:prstGeom prst="ellipse">
            <a:avLst/>
          </a:prstGeom>
          <a:solidFill>
            <a:schemeClr val="bg1">
              <a:alpha val="63922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>
              <a:solidFill>
                <a:prstClr val="white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10800000">
            <a:off x="2918343" y="2594372"/>
            <a:ext cx="1798549" cy="877093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/>
          <p:cNvSpPr txBox="1"/>
          <p:nvPr/>
        </p:nvSpPr>
        <p:spPr>
          <a:xfrm>
            <a:off x="1192861" y="2667068"/>
            <a:ext cx="1644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/>
              <a:t>Analyse de </a:t>
            </a:r>
          </a:p>
          <a:p>
            <a:pPr algn="ctr"/>
            <a:r>
              <a:rPr lang="fr-CA" sz="2400" b="1" dirty="0" smtClean="0"/>
              <a:t>besoins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3454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owerPoint_UL">
  <a:themeElements>
    <a:clrScheme name="PowerPoint_U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U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lnDef>
  </a:objectDefaults>
  <a:extraClrSchemeLst>
    <a:extraClrScheme>
      <a:clrScheme name="PowerPoint_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PowerPoint_UL">
  <a:themeElements>
    <a:clrScheme name="PowerPoint_U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U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owerPoint_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1761</Words>
  <Application>Microsoft Office PowerPoint</Application>
  <PresentationFormat>Grand écran</PresentationFormat>
  <Paragraphs>533</Paragraphs>
  <Slides>37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Times</vt:lpstr>
      <vt:lpstr>Times New Roman</vt:lpstr>
      <vt:lpstr>Verdana</vt:lpstr>
      <vt:lpstr>Thème Office</vt:lpstr>
      <vt:lpstr>2_PowerPoint_UL</vt:lpstr>
      <vt:lpstr>12_Thème Office</vt:lpstr>
      <vt:lpstr>14_PowerPoint_UL</vt:lpstr>
      <vt:lpstr>L’apprentissage flexible et  l’utilisation des technologies d’apprentissage </vt:lpstr>
      <vt:lpstr>quatre éléments déclencheurs-clés</vt:lpstr>
      <vt:lpstr>quatre éléments déclencheurs-clés</vt:lpstr>
      <vt:lpstr>QUELLE EST LA PRINCIPALE  FORCE/RESSOURCE D’UN ÉTABLISSEMENT?  </vt:lpstr>
      <vt:lpstr>Présentation PowerPoint</vt:lpstr>
      <vt:lpstr>Il nous fallait un modèle simple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conclure </vt:lpstr>
      <vt:lpstr>Présentation PowerPoint</vt:lpstr>
      <vt:lpstr>Présentation PowerPoint</vt:lpstr>
      <vt:lpstr>Présentation PowerPoint</vt:lpstr>
    </vt:vector>
  </TitlesOfParts>
  <Company>Université Laval - FSE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L’Apprentissage flexible et l’utilisation des technologies d’apprentissage</dc:title>
  <dc:creator>Michael Power</dc:creator>
  <cp:lastModifiedBy>Michael Power</cp:lastModifiedBy>
  <cp:revision>119</cp:revision>
  <dcterms:created xsi:type="dcterms:W3CDTF">2015-02-21T18:37:55Z</dcterms:created>
  <dcterms:modified xsi:type="dcterms:W3CDTF">2015-03-02T20:38:55Z</dcterms:modified>
</cp:coreProperties>
</file>