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256" r:id="rId2"/>
    <p:sldId id="282" r:id="rId3"/>
    <p:sldId id="283" r:id="rId4"/>
    <p:sldId id="271" r:id="rId5"/>
    <p:sldId id="257" r:id="rId6"/>
    <p:sldId id="258" r:id="rId7"/>
    <p:sldId id="272" r:id="rId8"/>
    <p:sldId id="259" r:id="rId9"/>
    <p:sldId id="273" r:id="rId10"/>
    <p:sldId id="274" r:id="rId11"/>
    <p:sldId id="275" r:id="rId12"/>
    <p:sldId id="276" r:id="rId13"/>
    <p:sldId id="270" r:id="rId14"/>
    <p:sldId id="284" r:id="rId15"/>
    <p:sldId id="279" r:id="rId16"/>
    <p:sldId id="288" r:id="rId17"/>
    <p:sldId id="286" r:id="rId18"/>
    <p:sldId id="287" r:id="rId19"/>
    <p:sldId id="289" r:id="rId20"/>
    <p:sldId id="277" r:id="rId21"/>
    <p:sldId id="278" r:id="rId22"/>
  </p:sldIdLst>
  <p:sldSz cx="12192000" cy="6858000"/>
  <p:notesSz cx="69469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1" autoAdjust="0"/>
    <p:restoredTop sz="94660"/>
  </p:normalViewPr>
  <p:slideViewPr>
    <p:cSldViewPr snapToGrid="0">
      <p:cViewPr>
        <p:scale>
          <a:sx n="66" d="100"/>
          <a:sy n="66" d="100"/>
        </p:scale>
        <p:origin x="-1668" y="-123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itle>
    <c:autoTitleDeleted val="0"/>
    <c:plotArea>
      <c:layout/>
      <c:pieChart>
        <c:varyColors val="1"/>
        <c:ser>
          <c:idx val="0"/>
          <c:order val="0"/>
          <c:tx>
            <c:strRef>
              <c:f>Sheet1!$B$1</c:f>
              <c:strCache>
                <c:ptCount val="1"/>
                <c:pt idx="0">
                  <c:v>Satisfaction</c:v>
                </c:pt>
              </c:strCache>
            </c:strRef>
          </c:tx>
          <c:explosion val="25"/>
          <c:dLbls>
            <c:dLbl>
              <c:idx val="0"/>
              <c:layout/>
              <c:showLegendKey val="0"/>
              <c:showVal val="1"/>
              <c:showCatName val="0"/>
              <c:showSerName val="0"/>
              <c:showPercent val="0"/>
              <c:showBubbleSize val="0"/>
              <c:extLst>
                <c:ext xmlns:c15="http://schemas.microsoft.com/office/drawing/2012/chart" uri="{CE6537A1-D6FC-4f65-9D91-7224C49458BB}"/>
              </c:extLst>
            </c:dLbl>
            <c:dLbl>
              <c:idx val="1"/>
              <c:layout/>
              <c:showLegendKey val="0"/>
              <c:showVal val="1"/>
              <c:showCatName val="0"/>
              <c:showSerName val="0"/>
              <c:showPercent val="0"/>
              <c:showBubbleSize val="0"/>
              <c:extLst>
                <c:ext xmlns:c15="http://schemas.microsoft.com/office/drawing/2012/chart" uri="{CE6537A1-D6FC-4f65-9D91-7224C49458BB}"/>
              </c:extLst>
            </c:dLbl>
            <c:dLbl>
              <c:idx val="2"/>
              <c:layout/>
              <c:showLegendKey val="0"/>
              <c:showVal val="1"/>
              <c:showCatName val="0"/>
              <c:showSerName val="0"/>
              <c:showPercent val="0"/>
              <c:showBubbleSize val="0"/>
              <c:extLst>
                <c:ext xmlns:c15="http://schemas.microsoft.com/office/drawing/2012/chart" uri="{CE6537A1-D6FC-4f65-9D91-7224C49458BB}"/>
              </c:extLst>
            </c:dLbl>
            <c:dLbl>
              <c:idx val="3"/>
              <c:layout/>
              <c:tx>
                <c:rich>
                  <a:bodyPr/>
                  <a:lstStyle/>
                  <a:p>
                    <a:r>
                      <a:rPr lang="en-US" dirty="0" smtClean="0"/>
                      <a:t>22.3</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4"/>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Sheet1!$A$2:$A$6</c:f>
              <c:strCache>
                <c:ptCount val="5"/>
                <c:pt idx="0">
                  <c:v>Same</c:v>
                </c:pt>
                <c:pt idx="1">
                  <c:v>Somewhat Superior</c:v>
                </c:pt>
                <c:pt idx="2">
                  <c:v>Superior</c:v>
                </c:pt>
                <c:pt idx="3">
                  <c:v>Somewhat Inferior</c:v>
                </c:pt>
                <c:pt idx="4">
                  <c:v>Inferior</c:v>
                </c:pt>
              </c:strCache>
            </c:strRef>
          </c:cat>
          <c:val>
            <c:numRef>
              <c:f>Sheet1!$B$2:$B$6</c:f>
              <c:numCache>
                <c:formatCode>General</c:formatCode>
                <c:ptCount val="5"/>
                <c:pt idx="0">
                  <c:v>51.5</c:v>
                </c:pt>
                <c:pt idx="1">
                  <c:v>13.8</c:v>
                </c:pt>
                <c:pt idx="2">
                  <c:v>2.7</c:v>
                </c:pt>
                <c:pt idx="3">
                  <c:v>27.7</c:v>
                </c:pt>
                <c:pt idx="4">
                  <c:v>9.7000000000000011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5528994476747202"/>
          <c:y val="0.34946860889843934"/>
          <c:w val="0.23810503541746847"/>
          <c:h val="0.40431024118228559"/>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0.78121</cdr:x>
      <cdr:y>0.35711</cdr:y>
    </cdr:from>
    <cdr:to>
      <cdr:x>0.84808</cdr:x>
      <cdr:y>0.41619</cdr:y>
    </cdr:to>
    <cdr:sp macro="" textlink="">
      <cdr:nvSpPr>
        <cdr:cNvPr id="4" name="TextBox 3"/>
        <cdr:cNvSpPr txBox="1"/>
      </cdr:nvSpPr>
      <cdr:spPr>
        <a:xfrm xmlns:a="http://schemas.openxmlformats.org/drawingml/2006/main">
          <a:off x="7510462" y="1497013"/>
          <a:ext cx="642938"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0.77972</cdr:x>
      <cdr:y>0.34689</cdr:y>
    </cdr:from>
    <cdr:to>
      <cdr:x>0.85155</cdr:x>
      <cdr:y>0.42528</cdr:y>
    </cdr:to>
    <cdr:sp macro="" textlink="">
      <cdr:nvSpPr>
        <cdr:cNvPr id="5" name="Rectangle 4"/>
        <cdr:cNvSpPr/>
      </cdr:nvSpPr>
      <cdr:spPr>
        <a:xfrm xmlns:a="http://schemas.openxmlformats.org/drawingml/2006/main">
          <a:off x="7496175" y="1454150"/>
          <a:ext cx="690562" cy="328613"/>
        </a:xfrm>
        <a:prstGeom xmlns:a="http://schemas.openxmlformats.org/drawingml/2006/main" prst="rect">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0.77923</cdr:x>
      <cdr:y>0.44232</cdr:y>
    </cdr:from>
    <cdr:to>
      <cdr:x>0.98778</cdr:x>
      <cdr:y>0.50935</cdr:y>
    </cdr:to>
    <cdr:sp macro="" textlink="">
      <cdr:nvSpPr>
        <cdr:cNvPr id="6" name="Rectangle 5"/>
        <cdr:cNvSpPr/>
      </cdr:nvSpPr>
      <cdr:spPr>
        <a:xfrm xmlns:a="http://schemas.openxmlformats.org/drawingml/2006/main">
          <a:off x="7491412" y="1854200"/>
          <a:ext cx="2005013" cy="280988"/>
        </a:xfrm>
        <a:prstGeom xmlns:a="http://schemas.openxmlformats.org/drawingml/2006/main" prst="rect">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CA" dirty="0">
              <a:solidFill>
                <a:schemeClr val="lt1"/>
              </a:solidFill>
              <a:latin typeface="+mn-lt"/>
              <a:ea typeface="+mn-ea"/>
              <a:cs typeface="+mn-cs"/>
            </a:rPr>
            <a:t>Quelque peu supérieur</a:t>
          </a:r>
          <a:endParaRPr lang="en-US" dirty="0">
            <a:solidFill>
              <a:schemeClr val="lt1"/>
            </a:solidFill>
            <a:latin typeface="+mn-lt"/>
            <a:ea typeface="+mn-ea"/>
            <a:cs typeface="+mn-cs"/>
          </a:endParaRPr>
        </a:p>
        <a:p xmlns:a="http://schemas.openxmlformats.org/drawingml/2006/main">
          <a:endParaRPr lang="en-US" sz="1100" dirty="0">
            <a:solidFill>
              <a:schemeClr val="lt1"/>
            </a:solidFill>
            <a:effectLst/>
            <a:latin typeface="+mn-lt"/>
            <a:ea typeface="+mn-ea"/>
            <a:cs typeface="+mn-cs"/>
          </a:endParaRPr>
        </a:p>
      </cdr:txBody>
    </cdr:sp>
  </cdr:relSizeAnchor>
  <cdr:relSizeAnchor xmlns:cdr="http://schemas.openxmlformats.org/drawingml/2006/chartDrawing">
    <cdr:from>
      <cdr:x>0.77972</cdr:x>
      <cdr:y>0.35597</cdr:y>
    </cdr:from>
    <cdr:to>
      <cdr:x>0.91744</cdr:x>
      <cdr:y>0.41732</cdr:y>
    </cdr:to>
    <cdr:sp macro="" textlink="">
      <cdr:nvSpPr>
        <cdr:cNvPr id="7" name="TextBox 6"/>
        <cdr:cNvSpPr txBox="1"/>
      </cdr:nvSpPr>
      <cdr:spPr>
        <a:xfrm xmlns:a="http://schemas.openxmlformats.org/drawingml/2006/main">
          <a:off x="7496175" y="1492249"/>
          <a:ext cx="1323976"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dirty="0" smtClean="0">
              <a:solidFill>
                <a:schemeClr val="tx1"/>
              </a:solidFill>
              <a:ea typeface="Verdana" panose="020B0604030504040204" pitchFamily="34" charset="0"/>
              <a:cs typeface="Verdana" panose="020B0604030504040204" pitchFamily="34" charset="0"/>
            </a:rPr>
            <a:t>Même</a:t>
          </a:r>
          <a:endParaRPr lang="en-US" dirty="0" smtClean="0">
            <a:solidFill>
              <a:schemeClr val="tx1"/>
            </a:solidFill>
            <a:ea typeface="Verdana" panose="020B0604030504040204" pitchFamily="34" charset="0"/>
            <a:cs typeface="Verdana" panose="020B0604030504040204" pitchFamily="34" charset="0"/>
          </a:endParaRPr>
        </a:p>
        <a:p xmlns:a="http://schemas.openxmlformats.org/drawingml/2006/main">
          <a:endParaRPr lang="en-US" sz="1100" dirty="0"/>
        </a:p>
      </cdr:txBody>
    </cdr:sp>
  </cdr:relSizeAnchor>
  <cdr:relSizeAnchor xmlns:cdr="http://schemas.openxmlformats.org/drawingml/2006/chartDrawing">
    <cdr:from>
      <cdr:x>0.7817</cdr:x>
      <cdr:y>0.52071</cdr:y>
    </cdr:from>
    <cdr:to>
      <cdr:x>0.95905</cdr:x>
      <cdr:y>0.58206</cdr:y>
    </cdr:to>
    <cdr:sp macro="" textlink="">
      <cdr:nvSpPr>
        <cdr:cNvPr id="8" name="Rectangle 7"/>
        <cdr:cNvSpPr/>
      </cdr:nvSpPr>
      <cdr:spPr>
        <a:xfrm xmlns:a="http://schemas.openxmlformats.org/drawingml/2006/main">
          <a:off x="7515225" y="2182812"/>
          <a:ext cx="1704975" cy="257175"/>
        </a:xfrm>
        <a:prstGeom xmlns:a="http://schemas.openxmlformats.org/drawingml/2006/main" prst="rect">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CA" dirty="0"/>
            <a:t>S</a:t>
          </a:r>
          <a:r>
            <a:rPr lang="fr-CA" dirty="0" smtClean="0">
              <a:solidFill>
                <a:schemeClr val="lt1"/>
              </a:solidFill>
              <a:latin typeface="+mn-lt"/>
              <a:ea typeface="+mn-ea"/>
              <a:cs typeface="+mn-cs"/>
            </a:rPr>
            <a:t>upérieur</a:t>
          </a:r>
          <a:endParaRPr lang="en-US" dirty="0">
            <a:solidFill>
              <a:schemeClr val="lt1"/>
            </a:solidFill>
            <a:latin typeface="+mn-lt"/>
            <a:ea typeface="+mn-ea"/>
            <a:cs typeface="+mn-cs"/>
          </a:endParaRPr>
        </a:p>
      </cdr:txBody>
    </cdr:sp>
  </cdr:relSizeAnchor>
  <cdr:relSizeAnchor xmlns:cdr="http://schemas.openxmlformats.org/drawingml/2006/chartDrawing">
    <cdr:from>
      <cdr:x>0.82876</cdr:x>
      <cdr:y>0.47867</cdr:y>
    </cdr:from>
    <cdr:to>
      <cdr:x>0.92388</cdr:x>
      <cdr:y>0.6968</cdr:y>
    </cdr:to>
    <cdr:sp macro="" textlink="">
      <cdr:nvSpPr>
        <cdr:cNvPr id="9" name="TextBox 8"/>
        <cdr:cNvSpPr txBox="1"/>
      </cdr:nvSpPr>
      <cdr:spPr>
        <a:xfrm xmlns:a="http://schemas.openxmlformats.org/drawingml/2006/main">
          <a:off x="7967662" y="2006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0.78121</cdr:x>
      <cdr:y>0.60705</cdr:y>
    </cdr:from>
    <cdr:to>
      <cdr:x>0.98629</cdr:x>
      <cdr:y>0.66158</cdr:y>
    </cdr:to>
    <cdr:sp macro="" textlink="">
      <cdr:nvSpPr>
        <cdr:cNvPr id="10" name="Rectangle 9"/>
        <cdr:cNvSpPr/>
      </cdr:nvSpPr>
      <cdr:spPr>
        <a:xfrm xmlns:a="http://schemas.openxmlformats.org/drawingml/2006/main">
          <a:off x="7510462" y="2544763"/>
          <a:ext cx="1971675" cy="228600"/>
        </a:xfrm>
        <a:prstGeom xmlns:a="http://schemas.openxmlformats.org/drawingml/2006/main" prst="rect">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CA" dirty="0" smtClean="0">
              <a:solidFill>
                <a:schemeClr val="lt1"/>
              </a:solidFill>
              <a:latin typeface="+mn-lt"/>
              <a:ea typeface="+mn-ea"/>
              <a:cs typeface="+mn-cs"/>
            </a:rPr>
            <a:t>Quelque peu inférieur</a:t>
          </a:r>
          <a:endParaRPr lang="en-US" dirty="0">
            <a:solidFill>
              <a:schemeClr val="lt1"/>
            </a:solidFill>
            <a:latin typeface="+mn-lt"/>
            <a:ea typeface="+mn-ea"/>
            <a:cs typeface="+mn-cs"/>
          </a:endParaRPr>
        </a:p>
      </cdr:txBody>
    </cdr:sp>
  </cdr:relSizeAnchor>
  <cdr:relSizeAnchor xmlns:cdr="http://schemas.openxmlformats.org/drawingml/2006/chartDrawing">
    <cdr:from>
      <cdr:x>0.7822</cdr:x>
      <cdr:y>0.67635</cdr:y>
    </cdr:from>
    <cdr:to>
      <cdr:x>0.95261</cdr:x>
      <cdr:y>0.74111</cdr:y>
    </cdr:to>
    <cdr:sp macro="" textlink="">
      <cdr:nvSpPr>
        <cdr:cNvPr id="11" name="Rectangle 10"/>
        <cdr:cNvSpPr/>
      </cdr:nvSpPr>
      <cdr:spPr>
        <a:xfrm xmlns:a="http://schemas.openxmlformats.org/drawingml/2006/main">
          <a:off x="7519987" y="2835275"/>
          <a:ext cx="1638300" cy="271463"/>
        </a:xfrm>
        <a:prstGeom xmlns:a="http://schemas.openxmlformats.org/drawingml/2006/main" prst="rect">
          <a:avLst/>
        </a:prstGeom>
      </cdr:spPr>
      <cdr:style>
        <a:lnRef xmlns:a="http://schemas.openxmlformats.org/drawingml/2006/main" idx="2">
          <a:schemeClr val="dk1">
            <a:shade val="50000"/>
          </a:schemeClr>
        </a:lnRef>
        <a:fillRef xmlns:a="http://schemas.openxmlformats.org/drawingml/2006/main" idx="1">
          <a:schemeClr val="dk1"/>
        </a:fillRef>
        <a:effectRef xmlns:a="http://schemas.openxmlformats.org/drawingml/2006/main" idx="0">
          <a:schemeClr val="dk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CA" dirty="0" smtClean="0"/>
            <a:t>Inf</a:t>
          </a:r>
          <a:r>
            <a:rPr lang="fr-CA" dirty="0" smtClean="0">
              <a:solidFill>
                <a:schemeClr val="lt1"/>
              </a:solidFill>
              <a:latin typeface="+mn-lt"/>
              <a:ea typeface="+mn-ea"/>
              <a:cs typeface="+mn-cs"/>
            </a:rPr>
            <a:t>érieur</a:t>
          </a:r>
          <a:endParaRPr lang="en-US" dirty="0">
            <a:solidFill>
              <a:schemeClr val="lt1"/>
            </a:solidFill>
            <a:latin typeface="+mn-lt"/>
            <a:ea typeface="+mn-ea"/>
            <a:cs typeface="+mn-cs"/>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2611"/>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sz="quarter" idx="1"/>
          </p:nvPr>
        </p:nvSpPr>
        <p:spPr>
          <a:xfrm>
            <a:off x="3934969" y="0"/>
            <a:ext cx="3010323" cy="462611"/>
          </a:xfrm>
          <a:prstGeom prst="rect">
            <a:avLst/>
          </a:prstGeom>
        </p:spPr>
        <p:txBody>
          <a:bodyPr vert="horz" lIns="92382" tIns="46191" rIns="92382" bIns="46191" rtlCol="0"/>
          <a:lstStyle>
            <a:lvl1pPr algn="r">
              <a:defRPr sz="1200"/>
            </a:lvl1pPr>
          </a:lstStyle>
          <a:p>
            <a:fld id="{0093458D-4996-4F73-B9B8-84707FE31BD2}" type="datetimeFigureOut">
              <a:rPr lang="en-US" smtClean="0"/>
              <a:t>3/3/2015</a:t>
            </a:fld>
            <a:endParaRPr lang="en-US"/>
          </a:p>
        </p:txBody>
      </p:sp>
      <p:sp>
        <p:nvSpPr>
          <p:cNvPr id="4" name="Footer Placeholder 3"/>
          <p:cNvSpPr>
            <a:spLocks noGrp="1"/>
          </p:cNvSpPr>
          <p:nvPr>
            <p:ph type="ftr" sz="quarter" idx="2"/>
          </p:nvPr>
        </p:nvSpPr>
        <p:spPr>
          <a:xfrm>
            <a:off x="0" y="8757590"/>
            <a:ext cx="3010323" cy="462610"/>
          </a:xfrm>
          <a:prstGeom prst="rect">
            <a:avLst/>
          </a:prstGeom>
        </p:spPr>
        <p:txBody>
          <a:bodyPr vert="horz" lIns="92382" tIns="46191" rIns="92382" bIns="46191" rtlCol="0" anchor="b"/>
          <a:lstStyle>
            <a:lvl1pPr algn="l">
              <a:defRPr sz="1200"/>
            </a:lvl1pPr>
          </a:lstStyle>
          <a:p>
            <a:endParaRPr lang="en-US"/>
          </a:p>
        </p:txBody>
      </p:sp>
      <p:sp>
        <p:nvSpPr>
          <p:cNvPr id="5" name="Slide Number Placeholder 4"/>
          <p:cNvSpPr>
            <a:spLocks noGrp="1"/>
          </p:cNvSpPr>
          <p:nvPr>
            <p:ph type="sldNum" sz="quarter" idx="3"/>
          </p:nvPr>
        </p:nvSpPr>
        <p:spPr>
          <a:xfrm>
            <a:off x="3934969" y="8757590"/>
            <a:ext cx="3010323" cy="462610"/>
          </a:xfrm>
          <a:prstGeom prst="rect">
            <a:avLst/>
          </a:prstGeom>
        </p:spPr>
        <p:txBody>
          <a:bodyPr vert="horz" lIns="92382" tIns="46191" rIns="92382" bIns="46191" rtlCol="0" anchor="b"/>
          <a:lstStyle>
            <a:lvl1pPr algn="r">
              <a:defRPr sz="1200"/>
            </a:lvl1pPr>
          </a:lstStyle>
          <a:p>
            <a:fld id="{8C246FB9-6D74-4910-86B7-182BA3167CC4}" type="slidenum">
              <a:rPr lang="en-US" smtClean="0"/>
              <a:t>‹#›</a:t>
            </a:fld>
            <a:endParaRPr lang="en-US"/>
          </a:p>
        </p:txBody>
      </p:sp>
    </p:spTree>
    <p:extLst>
      <p:ext uri="{BB962C8B-B14F-4D97-AF65-F5344CB8AC3E}">
        <p14:creationId xmlns:p14="http://schemas.microsoft.com/office/powerpoint/2010/main" val="202568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2611"/>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34969" y="0"/>
            <a:ext cx="3010323" cy="462611"/>
          </a:xfrm>
          <a:prstGeom prst="rect">
            <a:avLst/>
          </a:prstGeom>
        </p:spPr>
        <p:txBody>
          <a:bodyPr vert="horz" lIns="92382" tIns="46191" rIns="92382" bIns="46191" rtlCol="0"/>
          <a:lstStyle>
            <a:lvl1pPr algn="r">
              <a:defRPr sz="1200"/>
            </a:lvl1pPr>
          </a:lstStyle>
          <a:p>
            <a:fld id="{5B2E3E93-E732-4525-B164-F47E041F8816}" type="datetimeFigureOut">
              <a:rPr lang="en-US" smtClean="0"/>
              <a:t>3/3/2015</a:t>
            </a:fld>
            <a:endParaRPr lang="en-US"/>
          </a:p>
        </p:txBody>
      </p:sp>
      <p:sp>
        <p:nvSpPr>
          <p:cNvPr id="4" name="Slide Image Placeholder 3"/>
          <p:cNvSpPr>
            <a:spLocks noGrp="1" noRot="1" noChangeAspect="1"/>
          </p:cNvSpPr>
          <p:nvPr>
            <p:ph type="sldImg" idx="2"/>
          </p:nvPr>
        </p:nvSpPr>
        <p:spPr>
          <a:xfrm>
            <a:off x="708025" y="1152525"/>
            <a:ext cx="5530850" cy="3111500"/>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4690" y="4437221"/>
            <a:ext cx="5557520" cy="3630454"/>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2610"/>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757590"/>
            <a:ext cx="3010323" cy="462610"/>
          </a:xfrm>
          <a:prstGeom prst="rect">
            <a:avLst/>
          </a:prstGeom>
        </p:spPr>
        <p:txBody>
          <a:bodyPr vert="horz" lIns="92382" tIns="46191" rIns="92382" bIns="46191" rtlCol="0" anchor="b"/>
          <a:lstStyle>
            <a:lvl1pPr algn="r">
              <a:defRPr sz="1200"/>
            </a:lvl1pPr>
          </a:lstStyle>
          <a:p>
            <a:fld id="{B4AE21E6-D380-4315-BF93-976B6D844CD2}" type="slidenum">
              <a:rPr lang="en-US" smtClean="0"/>
              <a:t>‹#›</a:t>
            </a:fld>
            <a:endParaRPr lang="en-US"/>
          </a:p>
        </p:txBody>
      </p:sp>
    </p:spTree>
    <p:extLst>
      <p:ext uri="{BB962C8B-B14F-4D97-AF65-F5344CB8AC3E}">
        <p14:creationId xmlns:p14="http://schemas.microsoft.com/office/powerpoint/2010/main" val="4065818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00048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359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50815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20513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574474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122534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17383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44030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4924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10" name="Content Placeholder 3"/>
          <p:cNvSpPr>
            <a:spLocks noGrp="1"/>
          </p:cNvSpPr>
          <p:nvPr>
            <p:ph sz="half" idx="2"/>
          </p:nvPr>
        </p:nvSpPr>
        <p:spPr>
          <a:xfrm>
            <a:off x="406400" y="1066800"/>
            <a:ext cx="11379200" cy="5334000"/>
          </a:xfrm>
        </p:spPr>
        <p:txBody>
          <a:bodyPr/>
          <a:lstStyle>
            <a:lvl1pPr marL="457200" indent="-457200">
              <a:buFont typeface="+mj-lt"/>
              <a:buNone/>
              <a:defRPr sz="2000">
                <a:latin typeface="Arial Black"/>
                <a:cs typeface="Arial Black"/>
              </a:defRPr>
            </a:lvl1pPr>
            <a:lvl2pPr>
              <a:defRPr sz="1800">
                <a:latin typeface="Arial"/>
                <a:cs typeface="Arial"/>
              </a:defRPr>
            </a:lvl2pPr>
            <a:lvl3pPr>
              <a:defRPr sz="1600">
                <a:latin typeface="Arial"/>
                <a:cs typeface="Arial"/>
              </a:defRPr>
            </a:lvl3pPr>
            <a:lvl4pPr>
              <a:defRPr sz="1200">
                <a:latin typeface="Arial"/>
                <a:cs typeface="Arial"/>
              </a:defRPr>
            </a:lvl4pPr>
            <a:lvl5pPr>
              <a:defRPr sz="12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5936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89" y="2733709"/>
            <a:ext cx="8896645" cy="1373070"/>
          </a:xfrm>
        </p:spPr>
        <p:txBody>
          <a:bodyPr/>
          <a:lstStyle/>
          <a:p>
            <a:r>
              <a:rPr lang="en-US" sz="4800" b="1" dirty="0" smtClean="0"/>
              <a:t>La </a:t>
            </a:r>
            <a:r>
              <a:rPr lang="en-US" sz="4800" b="1" dirty="0" err="1" smtClean="0"/>
              <a:t>flexibilité</a:t>
            </a:r>
            <a:r>
              <a:rPr lang="en-US" sz="4800" b="1" dirty="0" smtClean="0"/>
              <a:t>, la </a:t>
            </a:r>
            <a:r>
              <a:rPr lang="en-US" sz="4800" b="1" dirty="0" err="1" smtClean="0"/>
              <a:t>réactivité</a:t>
            </a:r>
            <a:r>
              <a:rPr lang="en-US" sz="4800" b="1" dirty="0" smtClean="0"/>
              <a:t> et </a:t>
            </a:r>
            <a:r>
              <a:rPr lang="en-US" sz="4800" b="1" dirty="0" err="1" smtClean="0"/>
              <a:t>l’adaptation</a:t>
            </a:r>
            <a:endParaRPr lang="en-US" sz="4800" b="1" dirty="0"/>
          </a:p>
        </p:txBody>
      </p:sp>
      <p:sp>
        <p:nvSpPr>
          <p:cNvPr id="3" name="Subtitle 2"/>
          <p:cNvSpPr>
            <a:spLocks noGrp="1"/>
          </p:cNvSpPr>
          <p:nvPr>
            <p:ph type="subTitle" idx="1"/>
          </p:nvPr>
        </p:nvSpPr>
        <p:spPr/>
        <p:txBody>
          <a:bodyPr>
            <a:normAutofit/>
          </a:bodyPr>
          <a:lstStyle/>
          <a:p>
            <a:r>
              <a:rPr lang="fr-CA" dirty="0"/>
              <a:t>Les occasions d’apprentissage flexible</a:t>
            </a:r>
            <a:endParaRPr lang="en-US" dirty="0"/>
          </a:p>
          <a:p>
            <a:r>
              <a:rPr lang="en-US" b="1" i="1" dirty="0" smtClean="0"/>
              <a:t>Stephen Murgatroyd, Ph.D.</a:t>
            </a:r>
            <a:endParaRPr lang="en-US" b="1" i="1" dirty="0"/>
          </a:p>
        </p:txBody>
      </p:sp>
    </p:spTree>
    <p:extLst>
      <p:ext uri="{BB962C8B-B14F-4D97-AF65-F5344CB8AC3E}">
        <p14:creationId xmlns:p14="http://schemas.microsoft.com/office/powerpoint/2010/main" val="3524037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05" y="638629"/>
            <a:ext cx="10147878" cy="1301007"/>
          </a:xfrm>
        </p:spPr>
        <p:txBody>
          <a:bodyPr>
            <a:noAutofit/>
          </a:bodyPr>
          <a:lstStyle/>
          <a:p>
            <a:r>
              <a:rPr lang="fr-CA" sz="3200" dirty="0"/>
              <a:t>La satisfaction des étudiantes et étudiants quant à leur apprentissage en ligne</a:t>
            </a:r>
            <a:r>
              <a:rPr lang="en-US" sz="3200" dirty="0"/>
              <a:t/>
            </a:r>
            <a:br>
              <a:rPr lang="en-US" sz="3200" dirty="0"/>
            </a:br>
            <a:r>
              <a:rPr lang="fr-CA" sz="3200" dirty="0"/>
              <a:t>(par rapport à l’apprentissage face-à-face)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5606197"/>
              </p:ext>
            </p:extLst>
          </p:nvPr>
        </p:nvGraphicFramePr>
        <p:xfrm>
          <a:off x="681038" y="2336800"/>
          <a:ext cx="9613900" cy="4192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039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0">
              <a:srgbClr val="FF0000"/>
            </a:gs>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L’adoption de l’apprentissage en ligne par le personnel enseignant</a:t>
            </a:r>
            <a:r>
              <a:rPr lang="fr-CA" b="1" dirty="0"/>
              <a:t> </a:t>
            </a:r>
            <a:endParaRPr lang="en-US" dirty="0"/>
          </a:p>
        </p:txBody>
      </p:sp>
      <p:pic>
        <p:nvPicPr>
          <p:cNvPr id="4" name="Picture 2" descr="http://upload.wikimedia.org/wikipedia/en/archive/4/45/20110714211709%21DiffusionOfInnovati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6367" y="2593374"/>
            <a:ext cx="9983097" cy="3882730"/>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4191851" y="1920240"/>
            <a:ext cx="2590800" cy="762000"/>
          </a:xfrm>
          <a:prstGeom prst="wedgeEllipseCallout">
            <a:avLst/>
          </a:prstGeom>
          <a:gradFill flip="none" rotWithShape="1">
            <a:gsLst>
              <a:gs pos="0">
                <a:srgbClr val="3F80CD"/>
              </a:gs>
              <a:gs pos="100000">
                <a:srgbClr val="9BC1FF"/>
              </a:gs>
            </a:gsLst>
            <a:lin ang="16200000" scaled="1"/>
            <a:tileRect/>
          </a:gradFill>
          <a:ln>
            <a:solidFill>
              <a:srgbClr val="4A7E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uFillTx/>
              </a:rPr>
              <a:t>Nous sommes environ ici…</a:t>
            </a:r>
            <a:endParaRPr lang="en-US" b="1" dirty="0">
              <a:solidFill>
                <a:schemeClr val="tx1"/>
              </a:solidFill>
              <a:uFillTx/>
            </a:endParaRPr>
          </a:p>
        </p:txBody>
      </p:sp>
      <p:cxnSp>
        <p:nvCxnSpPr>
          <p:cNvPr id="7" name="Straight Arrow Connector 6"/>
          <p:cNvCxnSpPr/>
          <p:nvPr/>
        </p:nvCxnSpPr>
        <p:spPr>
          <a:xfrm flipH="1">
            <a:off x="5346551" y="2593374"/>
            <a:ext cx="10758" cy="3549242"/>
          </a:xfrm>
          <a:prstGeom prst="straightConnector1">
            <a:avLst/>
          </a:prstGeom>
          <a:ln w="41275">
            <a:solidFill>
              <a:srgbClr val="FF0000"/>
            </a:solidFill>
            <a:tailEnd type="arrow"/>
          </a:ln>
        </p:spPr>
        <p:style>
          <a:lnRef idx="3">
            <a:schemeClr val="accent1"/>
          </a:lnRef>
          <a:fillRef idx="0">
            <a:schemeClr val="accent1"/>
          </a:fillRef>
          <a:effectRef idx="2">
            <a:schemeClr val="accent1"/>
          </a:effectRef>
          <a:fontRef idx="minor">
            <a:schemeClr val="tx1"/>
          </a:fontRef>
        </p:style>
      </p:cxnSp>
      <p:sp>
        <p:nvSpPr>
          <p:cNvPr id="5" name="Rectangle 4"/>
          <p:cNvSpPr/>
          <p:nvPr/>
        </p:nvSpPr>
        <p:spPr>
          <a:xfrm>
            <a:off x="624114" y="4891314"/>
            <a:ext cx="1407886" cy="5805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24114" y="4891314"/>
            <a:ext cx="1524000" cy="646331"/>
          </a:xfrm>
          <a:prstGeom prst="rect">
            <a:avLst/>
          </a:prstGeom>
          <a:noFill/>
        </p:spPr>
        <p:txBody>
          <a:bodyPr wrap="square" rtlCol="0">
            <a:spAutoFit/>
          </a:bodyPr>
          <a:lstStyle/>
          <a:p>
            <a:pPr algn="ctr"/>
            <a:r>
              <a:rPr lang="en-US" b="1" dirty="0" err="1" smtClean="0">
                <a:solidFill>
                  <a:schemeClr val="bg1"/>
                </a:solidFill>
              </a:rPr>
              <a:t>Innovateurs</a:t>
            </a:r>
            <a:endParaRPr lang="en-US" b="1" dirty="0" smtClean="0">
              <a:solidFill>
                <a:schemeClr val="bg1"/>
              </a:solidFill>
            </a:endParaRPr>
          </a:p>
          <a:p>
            <a:pPr algn="ctr"/>
            <a:r>
              <a:rPr lang="en-US" b="1" dirty="0" smtClean="0">
                <a:solidFill>
                  <a:schemeClr val="bg1"/>
                </a:solidFill>
              </a:rPr>
              <a:t>2,5 %</a:t>
            </a:r>
            <a:endParaRPr lang="en-US" b="1" dirty="0">
              <a:solidFill>
                <a:schemeClr val="bg1"/>
              </a:solidFill>
            </a:endParaRPr>
          </a:p>
        </p:txBody>
      </p:sp>
      <p:sp>
        <p:nvSpPr>
          <p:cNvPr id="9" name="Rectangle 8"/>
          <p:cNvSpPr/>
          <p:nvPr/>
        </p:nvSpPr>
        <p:spPr>
          <a:xfrm>
            <a:off x="2496457" y="5370286"/>
            <a:ext cx="914400" cy="7723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94857" y="5294786"/>
            <a:ext cx="1335314" cy="923330"/>
          </a:xfrm>
          <a:prstGeom prst="rect">
            <a:avLst/>
          </a:prstGeom>
          <a:noFill/>
        </p:spPr>
        <p:txBody>
          <a:bodyPr wrap="square" rtlCol="0">
            <a:spAutoFit/>
          </a:bodyPr>
          <a:lstStyle/>
          <a:p>
            <a:pPr algn="ctr"/>
            <a:r>
              <a:rPr lang="en-US" b="1" dirty="0" err="1" smtClean="0">
                <a:solidFill>
                  <a:schemeClr val="bg1"/>
                </a:solidFill>
              </a:rPr>
              <a:t>Adopteurs</a:t>
            </a:r>
            <a:r>
              <a:rPr lang="en-US" b="1" dirty="0" smtClean="0">
                <a:solidFill>
                  <a:schemeClr val="bg1"/>
                </a:solidFill>
              </a:rPr>
              <a:t> </a:t>
            </a:r>
            <a:r>
              <a:rPr lang="en-US" b="1" dirty="0" err="1" smtClean="0">
                <a:solidFill>
                  <a:schemeClr val="bg1"/>
                </a:solidFill>
              </a:rPr>
              <a:t>précoces</a:t>
            </a:r>
            <a:endParaRPr lang="en-US" b="1" dirty="0" smtClean="0">
              <a:solidFill>
                <a:schemeClr val="bg1"/>
              </a:solidFill>
            </a:endParaRPr>
          </a:p>
          <a:p>
            <a:pPr algn="ctr"/>
            <a:r>
              <a:rPr lang="en-US" b="1" dirty="0" smtClean="0">
                <a:solidFill>
                  <a:schemeClr val="bg1"/>
                </a:solidFill>
              </a:rPr>
              <a:t>13,5 %</a:t>
            </a:r>
            <a:endParaRPr lang="en-US" b="1" dirty="0">
              <a:solidFill>
                <a:schemeClr val="bg1"/>
              </a:solidFill>
            </a:endParaRPr>
          </a:p>
        </p:txBody>
      </p:sp>
      <p:sp>
        <p:nvSpPr>
          <p:cNvPr id="11" name="Rectangle 10"/>
          <p:cNvSpPr/>
          <p:nvPr/>
        </p:nvSpPr>
        <p:spPr>
          <a:xfrm>
            <a:off x="3918858" y="5537645"/>
            <a:ext cx="1413179" cy="3986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55886" y="5936343"/>
            <a:ext cx="449943" cy="2062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918858" y="5312230"/>
            <a:ext cx="1291771" cy="923330"/>
          </a:xfrm>
          <a:prstGeom prst="rect">
            <a:avLst/>
          </a:prstGeom>
          <a:noFill/>
        </p:spPr>
        <p:txBody>
          <a:bodyPr wrap="square" rtlCol="0">
            <a:spAutoFit/>
          </a:bodyPr>
          <a:lstStyle/>
          <a:p>
            <a:pPr algn="ctr"/>
            <a:r>
              <a:rPr lang="en-US" b="1" dirty="0" err="1" smtClean="0">
                <a:solidFill>
                  <a:schemeClr val="bg1"/>
                </a:solidFill>
              </a:rPr>
              <a:t>Majorité</a:t>
            </a:r>
            <a:endParaRPr lang="en-US" b="1" dirty="0" smtClean="0">
              <a:solidFill>
                <a:schemeClr val="bg1"/>
              </a:solidFill>
            </a:endParaRPr>
          </a:p>
          <a:p>
            <a:pPr algn="ctr"/>
            <a:r>
              <a:rPr lang="en-US" b="1" dirty="0" err="1" smtClean="0">
                <a:solidFill>
                  <a:schemeClr val="bg1"/>
                </a:solidFill>
              </a:rPr>
              <a:t>Précoce</a:t>
            </a:r>
            <a:endParaRPr lang="en-US" b="1" dirty="0" smtClean="0">
              <a:solidFill>
                <a:schemeClr val="bg1"/>
              </a:solidFill>
            </a:endParaRPr>
          </a:p>
          <a:p>
            <a:pPr algn="ctr"/>
            <a:r>
              <a:rPr lang="en-US" b="1" dirty="0" smtClean="0">
                <a:solidFill>
                  <a:schemeClr val="bg1"/>
                </a:solidFill>
              </a:rPr>
              <a:t>34 %</a:t>
            </a:r>
            <a:endParaRPr lang="en-US" b="1" dirty="0">
              <a:solidFill>
                <a:schemeClr val="bg1"/>
              </a:solidFill>
            </a:endParaRPr>
          </a:p>
        </p:txBody>
      </p:sp>
      <p:sp>
        <p:nvSpPr>
          <p:cNvPr id="14" name="Rectangle 13"/>
          <p:cNvSpPr/>
          <p:nvPr/>
        </p:nvSpPr>
        <p:spPr>
          <a:xfrm>
            <a:off x="5979886" y="5537645"/>
            <a:ext cx="1451428" cy="6049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20227" y="5341258"/>
            <a:ext cx="1538515" cy="923330"/>
          </a:xfrm>
          <a:prstGeom prst="rect">
            <a:avLst/>
          </a:prstGeom>
          <a:noFill/>
        </p:spPr>
        <p:txBody>
          <a:bodyPr wrap="square" rtlCol="0">
            <a:spAutoFit/>
          </a:bodyPr>
          <a:lstStyle/>
          <a:p>
            <a:pPr algn="ctr"/>
            <a:r>
              <a:rPr lang="en-US" b="1" dirty="0" err="1" smtClean="0">
                <a:solidFill>
                  <a:schemeClr val="bg1"/>
                </a:solidFill>
              </a:rPr>
              <a:t>Majorité</a:t>
            </a:r>
            <a:endParaRPr lang="en-US" b="1" dirty="0" smtClean="0">
              <a:solidFill>
                <a:schemeClr val="bg1"/>
              </a:solidFill>
            </a:endParaRPr>
          </a:p>
          <a:p>
            <a:pPr algn="ctr"/>
            <a:r>
              <a:rPr lang="en-US" b="1" dirty="0" smtClean="0">
                <a:solidFill>
                  <a:schemeClr val="bg1"/>
                </a:solidFill>
              </a:rPr>
              <a:t>Tardive</a:t>
            </a:r>
          </a:p>
          <a:p>
            <a:pPr algn="ctr"/>
            <a:r>
              <a:rPr lang="en-US" b="1" dirty="0" smtClean="0">
                <a:solidFill>
                  <a:schemeClr val="bg1"/>
                </a:solidFill>
              </a:rPr>
              <a:t>34 %</a:t>
            </a:r>
            <a:endParaRPr lang="en-US" b="1" dirty="0">
              <a:solidFill>
                <a:schemeClr val="bg1"/>
              </a:solidFill>
            </a:endParaRPr>
          </a:p>
        </p:txBody>
      </p:sp>
      <p:sp>
        <p:nvSpPr>
          <p:cNvPr id="19" name="Rectangle 18"/>
          <p:cNvSpPr/>
          <p:nvPr/>
        </p:nvSpPr>
        <p:spPr>
          <a:xfrm>
            <a:off x="7895771" y="5537645"/>
            <a:ext cx="1074058" cy="6049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678058" y="5471886"/>
            <a:ext cx="1465943" cy="646331"/>
          </a:xfrm>
          <a:prstGeom prst="rect">
            <a:avLst/>
          </a:prstGeom>
          <a:noFill/>
        </p:spPr>
        <p:txBody>
          <a:bodyPr wrap="square" rtlCol="0">
            <a:spAutoFit/>
          </a:bodyPr>
          <a:lstStyle/>
          <a:p>
            <a:pPr algn="ctr"/>
            <a:r>
              <a:rPr lang="en-US" b="1" dirty="0" err="1" smtClean="0">
                <a:solidFill>
                  <a:schemeClr val="bg1"/>
                </a:solidFill>
              </a:rPr>
              <a:t>Retardaires</a:t>
            </a:r>
            <a:endParaRPr lang="en-US" b="1" dirty="0" smtClean="0">
              <a:solidFill>
                <a:schemeClr val="bg1"/>
              </a:solidFill>
            </a:endParaRPr>
          </a:p>
          <a:p>
            <a:pPr algn="ctr"/>
            <a:r>
              <a:rPr lang="en-US" b="1" dirty="0" smtClean="0">
                <a:solidFill>
                  <a:schemeClr val="bg1"/>
                </a:solidFill>
              </a:rPr>
              <a:t>16 %</a:t>
            </a:r>
            <a:endParaRPr lang="en-US" b="1" dirty="0">
              <a:solidFill>
                <a:schemeClr val="bg1"/>
              </a:solidFill>
            </a:endParaRPr>
          </a:p>
        </p:txBody>
      </p:sp>
    </p:spTree>
    <p:extLst>
      <p:ext uri="{BB962C8B-B14F-4D97-AF65-F5344CB8AC3E}">
        <p14:creationId xmlns:p14="http://schemas.microsoft.com/office/powerpoint/2010/main" val="291672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b="1" dirty="0" smtClean="0"/>
              <a:t/>
            </a:r>
            <a:br>
              <a:rPr lang="fr-CA" b="1" dirty="0" smtClean="0"/>
            </a:br>
            <a:r>
              <a:rPr lang="fr-CA" sz="4000" dirty="0"/>
              <a:t>Les </a:t>
            </a:r>
            <a:r>
              <a:rPr lang="fr-CA" sz="4000" dirty="0"/>
              <a:t>taux de réussite</a:t>
            </a:r>
            <a:r>
              <a:rPr lang="fr-CA" b="1" dirty="0"/>
              <a:t> </a:t>
            </a:r>
            <a:r>
              <a:rPr lang="en-US" dirty="0"/>
              <a:t/>
            </a:r>
            <a:br>
              <a:rPr lang="en-US" dirty="0"/>
            </a:br>
            <a:endParaRPr lang="en-US" dirty="0"/>
          </a:p>
        </p:txBody>
      </p:sp>
      <p:sp>
        <p:nvSpPr>
          <p:cNvPr id="3" name="Content Placeholder 2"/>
          <p:cNvSpPr>
            <a:spLocks noGrp="1"/>
          </p:cNvSpPr>
          <p:nvPr>
            <p:ph idx="1"/>
          </p:nvPr>
        </p:nvSpPr>
        <p:spPr>
          <a:xfrm>
            <a:off x="680321" y="2336872"/>
            <a:ext cx="9613861" cy="3777601"/>
          </a:xfrm>
        </p:spPr>
        <p:txBody>
          <a:bodyPr>
            <a:normAutofit lnSpcReduction="10000"/>
          </a:bodyPr>
          <a:lstStyle/>
          <a:p>
            <a:r>
              <a:rPr lang="fr-CA" dirty="0"/>
              <a:t>• Les universités et les collèges de l’Ontario déclarent de solides résultats positifs à l’égard des taux de réussite des cours en ligne :</a:t>
            </a:r>
            <a:endParaRPr lang="en-US" dirty="0"/>
          </a:p>
          <a:p>
            <a:pPr lvl="1"/>
            <a:r>
              <a:rPr lang="en-US" dirty="0" smtClean="0"/>
              <a:t>la </a:t>
            </a:r>
            <a:r>
              <a:rPr lang="en-US" dirty="0" err="1" smtClean="0"/>
              <a:t>médiane</a:t>
            </a:r>
            <a:r>
              <a:rPr lang="en-US" dirty="0" smtClean="0"/>
              <a:t> </a:t>
            </a:r>
            <a:r>
              <a:rPr lang="en-US" dirty="0" err="1" smtClean="0"/>
              <a:t>dans</a:t>
            </a:r>
            <a:r>
              <a:rPr lang="en-US" dirty="0" smtClean="0"/>
              <a:t> le </a:t>
            </a:r>
            <a:r>
              <a:rPr lang="en-US" dirty="0" err="1" smtClean="0"/>
              <a:t>secteur</a:t>
            </a:r>
            <a:r>
              <a:rPr lang="en-US" dirty="0" smtClean="0"/>
              <a:t> </a:t>
            </a:r>
            <a:r>
              <a:rPr lang="en-US" dirty="0" err="1" smtClean="0"/>
              <a:t>collégial</a:t>
            </a:r>
            <a:r>
              <a:rPr lang="en-US" dirty="0" smtClean="0"/>
              <a:t> (pour les 20 </a:t>
            </a:r>
            <a:r>
              <a:rPr lang="en-US" dirty="0" err="1" smtClean="0"/>
              <a:t>collèges</a:t>
            </a:r>
            <a:r>
              <a:rPr lang="en-US" dirty="0" smtClean="0"/>
              <a:t> qui </a:t>
            </a:r>
            <a:r>
              <a:rPr lang="en-US" dirty="0" err="1" smtClean="0"/>
              <a:t>ont</a:t>
            </a:r>
            <a:r>
              <a:rPr lang="en-US" dirty="0" smtClean="0"/>
              <a:t> </a:t>
            </a:r>
            <a:r>
              <a:rPr lang="en-US" dirty="0" err="1" smtClean="0"/>
              <a:t>répondu</a:t>
            </a:r>
            <a:r>
              <a:rPr lang="en-US" dirty="0" smtClean="0"/>
              <a:t> à la question) </a:t>
            </a:r>
            <a:r>
              <a:rPr lang="en-US" dirty="0" err="1" smtClean="0"/>
              <a:t>était</a:t>
            </a:r>
            <a:r>
              <a:rPr lang="en-US" dirty="0" smtClean="0"/>
              <a:t> de 76,1 %, et la </a:t>
            </a:r>
            <a:r>
              <a:rPr lang="en-US" dirty="0" err="1" smtClean="0"/>
              <a:t>majorité</a:t>
            </a:r>
            <a:r>
              <a:rPr lang="en-US" dirty="0" smtClean="0"/>
              <a:t> des </a:t>
            </a:r>
            <a:r>
              <a:rPr lang="en-US" dirty="0" err="1" smtClean="0"/>
              <a:t>établissements</a:t>
            </a:r>
            <a:r>
              <a:rPr lang="en-US" dirty="0" smtClean="0"/>
              <a:t> </a:t>
            </a:r>
            <a:r>
              <a:rPr lang="en-US" dirty="0" err="1" smtClean="0"/>
              <a:t>d’enseignement</a:t>
            </a:r>
            <a:r>
              <a:rPr lang="en-US" dirty="0" smtClean="0"/>
              <a:t> </a:t>
            </a:r>
            <a:r>
              <a:rPr lang="en-US" dirty="0" err="1" smtClean="0"/>
              <a:t>ont</a:t>
            </a:r>
            <a:r>
              <a:rPr lang="en-US" dirty="0" smtClean="0"/>
              <a:t> </a:t>
            </a:r>
            <a:r>
              <a:rPr lang="en-US" dirty="0" err="1" smtClean="0"/>
              <a:t>déclaré</a:t>
            </a:r>
            <a:r>
              <a:rPr lang="en-US" dirty="0" smtClean="0"/>
              <a:t> des </a:t>
            </a:r>
            <a:r>
              <a:rPr lang="en-US" dirty="0" err="1" smtClean="0"/>
              <a:t>résultats</a:t>
            </a:r>
            <a:r>
              <a:rPr lang="en-US" dirty="0" smtClean="0"/>
              <a:t> se </a:t>
            </a:r>
            <a:r>
              <a:rPr lang="en-US" dirty="0" err="1" smtClean="0"/>
              <a:t>situant</a:t>
            </a:r>
            <a:r>
              <a:rPr lang="en-US" dirty="0" smtClean="0"/>
              <a:t> entre 70 % et 79 %; </a:t>
            </a:r>
            <a:endParaRPr lang="en-US" sz="4400" dirty="0"/>
          </a:p>
          <a:p>
            <a:pPr lvl="1"/>
            <a:r>
              <a:rPr lang="en-US" dirty="0" smtClean="0"/>
              <a:t>la </a:t>
            </a:r>
            <a:r>
              <a:rPr lang="en-US" dirty="0" err="1" smtClean="0"/>
              <a:t>médiane</a:t>
            </a:r>
            <a:r>
              <a:rPr lang="en-US" dirty="0" smtClean="0"/>
              <a:t> </a:t>
            </a:r>
            <a:r>
              <a:rPr lang="en-US" dirty="0" err="1" smtClean="0"/>
              <a:t>dans</a:t>
            </a:r>
            <a:r>
              <a:rPr lang="en-US" dirty="0" smtClean="0"/>
              <a:t> le </a:t>
            </a:r>
            <a:r>
              <a:rPr lang="en-US" dirty="0" err="1" smtClean="0"/>
              <a:t>secteur</a:t>
            </a:r>
            <a:r>
              <a:rPr lang="en-US" dirty="0" smtClean="0"/>
              <a:t> </a:t>
            </a:r>
            <a:r>
              <a:rPr lang="en-US" dirty="0" err="1" smtClean="0"/>
              <a:t>universitaire</a:t>
            </a:r>
            <a:r>
              <a:rPr lang="en-US" dirty="0" smtClean="0"/>
              <a:t> (pour les 15 </a:t>
            </a:r>
            <a:r>
              <a:rPr lang="en-US" dirty="0" err="1" smtClean="0"/>
              <a:t>universités</a:t>
            </a:r>
            <a:r>
              <a:rPr lang="en-US" dirty="0" smtClean="0"/>
              <a:t> qui </a:t>
            </a:r>
            <a:r>
              <a:rPr lang="en-US" dirty="0" err="1" smtClean="0"/>
              <a:t>ont</a:t>
            </a:r>
            <a:r>
              <a:rPr lang="en-US" dirty="0" smtClean="0"/>
              <a:t> </a:t>
            </a:r>
            <a:r>
              <a:rPr lang="en-US" dirty="0" err="1" smtClean="0"/>
              <a:t>répondu</a:t>
            </a:r>
            <a:r>
              <a:rPr lang="en-US" dirty="0" smtClean="0"/>
              <a:t> à la question) </a:t>
            </a:r>
            <a:r>
              <a:rPr lang="en-US" dirty="0" err="1" smtClean="0"/>
              <a:t>était</a:t>
            </a:r>
            <a:r>
              <a:rPr lang="en-US" dirty="0" smtClean="0"/>
              <a:t> de 89 %, et la </a:t>
            </a:r>
            <a:r>
              <a:rPr lang="en-US" dirty="0" err="1" smtClean="0"/>
              <a:t>majorité</a:t>
            </a:r>
            <a:r>
              <a:rPr lang="en-US" dirty="0" smtClean="0"/>
              <a:t> des </a:t>
            </a:r>
            <a:r>
              <a:rPr lang="en-US" dirty="0" err="1" smtClean="0"/>
              <a:t>établissements</a:t>
            </a:r>
            <a:r>
              <a:rPr lang="en-US" dirty="0" smtClean="0"/>
              <a:t> </a:t>
            </a:r>
            <a:r>
              <a:rPr lang="en-US" dirty="0" err="1" smtClean="0"/>
              <a:t>d’enseignement</a:t>
            </a:r>
            <a:r>
              <a:rPr lang="en-US" dirty="0" smtClean="0"/>
              <a:t> </a:t>
            </a:r>
            <a:r>
              <a:rPr lang="en-US" dirty="0" err="1" smtClean="0"/>
              <a:t>ont</a:t>
            </a:r>
            <a:r>
              <a:rPr lang="en-US" dirty="0" smtClean="0"/>
              <a:t> </a:t>
            </a:r>
            <a:r>
              <a:rPr lang="en-US" dirty="0" err="1" smtClean="0"/>
              <a:t>déclaré</a:t>
            </a:r>
            <a:r>
              <a:rPr lang="en-US" dirty="0" smtClean="0"/>
              <a:t> des </a:t>
            </a:r>
            <a:r>
              <a:rPr lang="en-US" dirty="0" err="1" smtClean="0"/>
              <a:t>résultats</a:t>
            </a:r>
            <a:r>
              <a:rPr lang="en-US" dirty="0" smtClean="0"/>
              <a:t> se </a:t>
            </a:r>
            <a:r>
              <a:rPr lang="en-US" dirty="0" err="1" smtClean="0"/>
              <a:t>situant</a:t>
            </a:r>
            <a:r>
              <a:rPr lang="en-US" dirty="0" smtClean="0"/>
              <a:t> entre 85 % et 95 %. </a:t>
            </a:r>
            <a:endParaRPr lang="en-US" sz="4400" dirty="0" smtClean="0"/>
          </a:p>
          <a:p>
            <a:r>
              <a:rPr lang="fr-CA" dirty="0"/>
              <a:t>Il a été démontré que l’apprentissage en ligne permet d’augmenter de 25 à 60 % la conservation du savoir, comparativement à l’instruction en face-à-face, pour l’éducation technique ou collégiale.</a:t>
            </a:r>
            <a:endParaRPr lang="en-US" dirty="0"/>
          </a:p>
        </p:txBody>
      </p:sp>
    </p:spTree>
    <p:extLst>
      <p:ext uri="{BB962C8B-B14F-4D97-AF65-F5344CB8AC3E}">
        <p14:creationId xmlns:p14="http://schemas.microsoft.com/office/powerpoint/2010/main" val="182305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a:t>Quelques</a:t>
            </a:r>
            <a:r>
              <a:rPr lang="en-US" dirty="0"/>
              <a:t> distractions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43710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fr-CA" dirty="0"/>
              <a:t>Trois grosses distractions</a:t>
            </a:r>
            <a:endParaRPr lang="en-US" dirty="0"/>
          </a:p>
        </p:txBody>
      </p:sp>
      <p:sp>
        <p:nvSpPr>
          <p:cNvPr id="7" name="Content Placeholder 6"/>
          <p:cNvSpPr>
            <a:spLocks noGrp="1"/>
          </p:cNvSpPr>
          <p:nvPr>
            <p:ph idx="1"/>
          </p:nvPr>
        </p:nvSpPr>
        <p:spPr>
          <a:xfrm>
            <a:off x="680321" y="2336872"/>
            <a:ext cx="9613861" cy="4026983"/>
          </a:xfrm>
        </p:spPr>
        <p:txBody>
          <a:bodyPr>
            <a:normAutofit/>
          </a:bodyPr>
          <a:lstStyle/>
          <a:p>
            <a:r>
              <a:rPr lang="fr-CA" b="1" dirty="0">
                <a:solidFill>
                  <a:schemeClr val="bg1"/>
                </a:solidFill>
              </a:rPr>
              <a:t>Les cours en ligne largement ouverts (MOOC)</a:t>
            </a:r>
            <a:r>
              <a:rPr lang="en-US" dirty="0" smtClean="0"/>
              <a:t>– </a:t>
            </a:r>
            <a:r>
              <a:rPr lang="fr-CA" dirty="0"/>
              <a:t>pourraient être une possibilité, mais ils sont devenus une distraction dans les systèmes existants d’éducation supérieure.</a:t>
            </a:r>
            <a:endParaRPr lang="en-US" dirty="0"/>
          </a:p>
          <a:p>
            <a:r>
              <a:rPr lang="fr-CA" b="1" dirty="0">
                <a:solidFill>
                  <a:schemeClr val="bg1"/>
                </a:solidFill>
              </a:rPr>
              <a:t>La focalisation sur ce que la technologie peut faire</a:t>
            </a:r>
            <a:r>
              <a:rPr lang="en-US" b="1" dirty="0" smtClean="0">
                <a:solidFill>
                  <a:schemeClr val="bg1"/>
                </a:solidFill>
              </a:rPr>
              <a:t> </a:t>
            </a:r>
            <a:r>
              <a:rPr lang="en-US" dirty="0" smtClean="0"/>
              <a:t>– </a:t>
            </a:r>
            <a:r>
              <a:rPr lang="fr-CA" dirty="0"/>
              <a:t>nous devons nous concentrer sur ce que les apprenantes et apprenants ont besoin pour réussir et sur ce que sont nos capacités. La technologie n’est pas le moteur de cet aspect : c’est plutôt la pédagogie qui en est le moteur.</a:t>
            </a:r>
            <a:endParaRPr lang="en-US" dirty="0"/>
          </a:p>
          <a:p>
            <a:r>
              <a:rPr lang="fr-CA" b="1" dirty="0">
                <a:solidFill>
                  <a:schemeClr val="bg1"/>
                </a:solidFill>
              </a:rPr>
              <a:t>La focalisation sur la prestation « en ligne » au lieu de la flexibilité</a:t>
            </a:r>
            <a:r>
              <a:rPr lang="en-US" b="1" dirty="0" smtClean="0">
                <a:solidFill>
                  <a:schemeClr val="bg1"/>
                </a:solidFill>
              </a:rPr>
              <a:t> </a:t>
            </a:r>
            <a:r>
              <a:rPr lang="en-US" dirty="0" smtClean="0"/>
              <a:t>– </a:t>
            </a:r>
            <a:r>
              <a:rPr lang="fr-CA" dirty="0"/>
              <a:t>le cheminement en ligne est une voie vers la flexibilité, mais il y en a d’autres aussi</a:t>
            </a:r>
            <a:r>
              <a:rPr lang="fr-CA" dirty="0" smtClean="0"/>
              <a:t>.</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800463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CA" sz="3200" dirty="0"/>
              <a:t>Les options pour l'apprentissage flexible dans les établissements francophones de l’Ontario</a:t>
            </a:r>
            <a:endParaRPr lang="en-US" sz="32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4334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1</a:t>
            </a:r>
            <a:r>
              <a:rPr lang="fr-CA" baseline="30000" dirty="0"/>
              <a:t>re</a:t>
            </a:r>
            <a:r>
              <a:rPr lang="fr-CA" dirty="0"/>
              <a:t> option : Centre d’excellence en apprentissage franco-ontarien</a:t>
            </a:r>
            <a:endParaRPr lang="en-US" dirty="0"/>
          </a:p>
        </p:txBody>
      </p:sp>
      <p:sp>
        <p:nvSpPr>
          <p:cNvPr id="3" name="Content Placeholder 2"/>
          <p:cNvSpPr>
            <a:spLocks noGrp="1"/>
          </p:cNvSpPr>
          <p:nvPr>
            <p:ph idx="1"/>
          </p:nvPr>
        </p:nvSpPr>
        <p:spPr/>
        <p:txBody>
          <a:bodyPr>
            <a:normAutofit fontScale="70000" lnSpcReduction="20000"/>
          </a:bodyPr>
          <a:lstStyle/>
          <a:p>
            <a:r>
              <a:rPr lang="fr-CA" dirty="0"/>
              <a:t>Il met en commun les connaissances, les ressources ainsi que l’apport des membres du personnel enseignant, qui travaillent sur les défis et la dynamique des communautés minoritaires et sur l’apprentissage des Premières Nations et des Autochtones, afin d’élaborer une stratégie claire ciblée pour l’apprentissage formel et non formel. </a:t>
            </a:r>
            <a:endParaRPr lang="fr-CA" dirty="0" smtClean="0"/>
          </a:p>
          <a:p>
            <a:r>
              <a:rPr lang="fr-CA" dirty="0"/>
              <a:t>Il </a:t>
            </a:r>
            <a:r>
              <a:rPr lang="fr-CA" dirty="0" err="1"/>
              <a:t>modularise</a:t>
            </a:r>
            <a:r>
              <a:rPr lang="fr-CA" dirty="0"/>
              <a:t> l’apprentissage et les crédits. </a:t>
            </a:r>
            <a:endParaRPr lang="fr-CA" dirty="0" smtClean="0"/>
          </a:p>
          <a:p>
            <a:r>
              <a:rPr lang="fr-CA" dirty="0"/>
              <a:t>Il conclut des partenariats appropriés avec les communautés, les ONG et les secteurs privé et gouvernemental afin de mettre l’accent sur les cheminements d’apprentissage (de l’école à l’éducation postsecondaire et jusqu’au travail ou service) et sur la prestation de solutions flexibles pour répondre aux besoins des apprenantes et apprenants.</a:t>
            </a:r>
            <a:endParaRPr lang="en-US" dirty="0"/>
          </a:p>
          <a:p>
            <a:r>
              <a:rPr lang="fr-CA" dirty="0"/>
              <a:t>Un partenariat avec le centre d’excellence Six Nations </a:t>
            </a:r>
            <a:r>
              <a:rPr lang="fr-CA" dirty="0" err="1"/>
              <a:t>Polytechnic</a:t>
            </a:r>
            <a:r>
              <a:rPr lang="fr-CA" dirty="0"/>
              <a:t> et d’autres organisations des Premières Nations (p. ex., </a:t>
            </a:r>
            <a:r>
              <a:rPr lang="fr-CA" dirty="0" err="1"/>
              <a:t>Aboriginal</a:t>
            </a:r>
            <a:r>
              <a:rPr lang="fr-CA" dirty="0"/>
              <a:t> Institutes Consortium). </a:t>
            </a:r>
            <a:endParaRPr lang="fr-CA" dirty="0" smtClean="0"/>
          </a:p>
          <a:p>
            <a:r>
              <a:rPr lang="fr-CA" dirty="0"/>
              <a:t>De 15 à 20 nouveaux modules d’apprentissage annuellement pour les cinq années suivantes, visant à démontrer l’efficacité et l’efficience des approches modulaires envers l’apprentissage</a:t>
            </a:r>
            <a:r>
              <a:rPr lang="fr-CA" dirty="0" smtClean="0"/>
              <a:t>.</a:t>
            </a:r>
            <a:endParaRPr lang="en-US" dirty="0"/>
          </a:p>
          <a:p>
            <a:pPr marL="0" indent="0" algn="ctr">
              <a:buNone/>
            </a:pPr>
            <a:r>
              <a:rPr lang="fr-CA" dirty="0">
                <a:solidFill>
                  <a:schemeClr val="bg1"/>
                </a:solidFill>
              </a:rPr>
              <a:t>Modèle : National Institute of Open </a:t>
            </a:r>
            <a:r>
              <a:rPr lang="fr-CA" dirty="0" err="1">
                <a:solidFill>
                  <a:schemeClr val="bg1"/>
                </a:solidFill>
              </a:rPr>
              <a:t>Schooling</a:t>
            </a:r>
            <a:r>
              <a:rPr lang="fr-CA" dirty="0">
                <a:solidFill>
                  <a:schemeClr val="bg1"/>
                </a:solidFill>
              </a:rPr>
              <a:t> en Inde / CAMOSA</a:t>
            </a:r>
            <a:r>
              <a:rPr lang="en-US" b="1" dirty="0" smtClean="0">
                <a:solidFill>
                  <a:schemeClr val="bg1"/>
                </a:solidFill>
              </a:rPr>
              <a:t> </a:t>
            </a:r>
          </a:p>
          <a:p>
            <a:endParaRPr lang="en-US" dirty="0"/>
          </a:p>
        </p:txBody>
      </p:sp>
    </p:spTree>
    <p:extLst>
      <p:ext uri="{BB962C8B-B14F-4D97-AF65-F5344CB8AC3E}">
        <p14:creationId xmlns:p14="http://schemas.microsoft.com/office/powerpoint/2010/main" val="3670385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2</a:t>
            </a:r>
            <a:r>
              <a:rPr lang="fr-CA" baseline="30000" dirty="0"/>
              <a:t>e</a:t>
            </a:r>
            <a:r>
              <a:rPr lang="fr-CA" dirty="0"/>
              <a:t> option : Centre de l’évaluation basée sur les compétences </a:t>
            </a:r>
            <a:endParaRPr lang="en-US" dirty="0"/>
          </a:p>
        </p:txBody>
      </p:sp>
      <p:sp>
        <p:nvSpPr>
          <p:cNvPr id="3" name="Content Placeholder 2"/>
          <p:cNvSpPr>
            <a:spLocks noGrp="1"/>
          </p:cNvSpPr>
          <p:nvPr>
            <p:ph idx="1"/>
          </p:nvPr>
        </p:nvSpPr>
        <p:spPr/>
        <p:txBody>
          <a:bodyPr>
            <a:normAutofit fontScale="77500" lnSpcReduction="20000"/>
          </a:bodyPr>
          <a:lstStyle/>
          <a:p>
            <a:r>
              <a:rPr lang="fr-CA" dirty="0"/>
              <a:t>Le mécanisme collaboratif a été mis au point pour spécifier les compétences, les évaluer adéquatement et accorder les crédits appropriés.</a:t>
            </a:r>
            <a:endParaRPr lang="en-US" dirty="0"/>
          </a:p>
          <a:p>
            <a:r>
              <a:rPr lang="fr-CA" dirty="0"/>
              <a:t>Les crédits peuvent avoir diverses valeurs : 0,25 - 0,3 - 0,5 - 1 - 2 - 3. </a:t>
            </a:r>
            <a:endParaRPr lang="fr-CA" dirty="0" smtClean="0"/>
          </a:p>
          <a:p>
            <a:r>
              <a:rPr lang="fr-CA" dirty="0"/>
              <a:t>Une fois accordés, les crédits sont transférables et, aussi, acceptés en vue de l’obtention éventuelle de plusieurs titres de compétences. </a:t>
            </a:r>
            <a:endParaRPr lang="fr-CA" dirty="0" smtClean="0"/>
          </a:p>
          <a:p>
            <a:r>
              <a:rPr lang="fr-CA" dirty="0"/>
              <a:t>Il accélère l’Évaluation et reconnaissance des acquis (ÉRA) ainsi que les crédits pour l’apprentissage en milieu de travail – plutôt que faire une comparaison cours par cours, les étudiantes et étudiants font l’objet d’une évaluation des compétences.</a:t>
            </a:r>
            <a:endParaRPr lang="en-US" dirty="0"/>
          </a:p>
          <a:p>
            <a:r>
              <a:rPr lang="fr-CA" dirty="0"/>
              <a:t>Il offre l’évaluation des crédits pour les étudiantes et étudiants qui ont suivi et réussi des MOOC « approuvés </a:t>
            </a:r>
            <a:r>
              <a:rPr lang="fr-CA" dirty="0" smtClean="0"/>
              <a:t>».</a:t>
            </a:r>
          </a:p>
          <a:p>
            <a:endParaRPr lang="en-US" dirty="0"/>
          </a:p>
          <a:p>
            <a:pPr marL="0" indent="0" algn="ctr">
              <a:buNone/>
            </a:pPr>
            <a:r>
              <a:rPr lang="fr-CA" dirty="0">
                <a:solidFill>
                  <a:schemeClr val="bg1"/>
                </a:solidFill>
              </a:rPr>
              <a:t>Modèle : Western </a:t>
            </a:r>
            <a:r>
              <a:rPr lang="fr-CA" dirty="0" err="1">
                <a:solidFill>
                  <a:schemeClr val="bg1"/>
                </a:solidFill>
              </a:rPr>
              <a:t>Governors</a:t>
            </a:r>
            <a:r>
              <a:rPr lang="fr-CA" dirty="0">
                <a:solidFill>
                  <a:schemeClr val="bg1"/>
                </a:solidFill>
              </a:rPr>
              <a:t> </a:t>
            </a:r>
            <a:r>
              <a:rPr lang="fr-CA" dirty="0" err="1">
                <a:solidFill>
                  <a:schemeClr val="bg1"/>
                </a:solidFill>
              </a:rPr>
              <a:t>University</a:t>
            </a:r>
            <a:r>
              <a:rPr lang="fr-CA" dirty="0">
                <a:solidFill>
                  <a:schemeClr val="bg1"/>
                </a:solidFill>
              </a:rPr>
              <a:t> (US)</a:t>
            </a:r>
            <a:endParaRPr lang="en-US" dirty="0">
              <a:solidFill>
                <a:schemeClr val="bg1"/>
              </a:solidFill>
            </a:endParaRPr>
          </a:p>
        </p:txBody>
      </p:sp>
    </p:spTree>
    <p:extLst>
      <p:ext uri="{BB962C8B-B14F-4D97-AF65-F5344CB8AC3E}">
        <p14:creationId xmlns:p14="http://schemas.microsoft.com/office/powerpoint/2010/main" val="1185357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3</a:t>
            </a:r>
            <a:r>
              <a:rPr lang="fr-CA" baseline="30000" dirty="0"/>
              <a:t>e</a:t>
            </a:r>
            <a:r>
              <a:rPr lang="fr-CA" dirty="0"/>
              <a:t> option : Centre virtuel pour l’innovation et le perfectionnement professionnel du personnel enseignant </a:t>
            </a:r>
            <a:r>
              <a:rPr lang="en-US" dirty="0" smtClean="0"/>
              <a:t>	</a:t>
            </a:r>
            <a:endParaRPr lang="en-US" dirty="0"/>
          </a:p>
        </p:txBody>
      </p:sp>
      <p:sp>
        <p:nvSpPr>
          <p:cNvPr id="3" name="Content Placeholder 2"/>
          <p:cNvSpPr>
            <a:spLocks noGrp="1"/>
          </p:cNvSpPr>
          <p:nvPr>
            <p:ph idx="1"/>
          </p:nvPr>
        </p:nvSpPr>
        <p:spPr>
          <a:xfrm>
            <a:off x="680321" y="2336873"/>
            <a:ext cx="9613861" cy="3722182"/>
          </a:xfrm>
        </p:spPr>
        <p:txBody>
          <a:bodyPr>
            <a:normAutofit fontScale="70000" lnSpcReduction="20000"/>
          </a:bodyPr>
          <a:lstStyle/>
          <a:p>
            <a:r>
              <a:rPr lang="fr-CA" dirty="0"/>
              <a:t>Les membres du personnel enseignant sont les moteurs de l’innovation – nous devons encourager, soutenir et habiliter leur innovation ainsi que leur capacité d’adaptation. </a:t>
            </a:r>
            <a:endParaRPr lang="fr-CA" dirty="0" smtClean="0"/>
          </a:p>
          <a:p>
            <a:r>
              <a:rPr lang="fr-CA" dirty="0"/>
              <a:t>La création d’un espace de la communauté de pratique, où les membres du personnel enseignant peuvent :</a:t>
            </a:r>
            <a:endParaRPr lang="en-US" dirty="0"/>
          </a:p>
          <a:p>
            <a:pPr lvl="1"/>
            <a:r>
              <a:rPr lang="fr-CA" dirty="0"/>
              <a:t>décrire des idées pour la rétroaction des pairs et l’amélioration; </a:t>
            </a:r>
            <a:endParaRPr lang="fr-CA" dirty="0" smtClean="0"/>
          </a:p>
          <a:p>
            <a:pPr lvl="1"/>
            <a:r>
              <a:rPr lang="fr-CA" dirty="0"/>
              <a:t>transposer en action la recherche appropriée sur l’apprentissage et sur l’engagement étudiant;</a:t>
            </a:r>
            <a:endParaRPr lang="en-US" dirty="0"/>
          </a:p>
          <a:p>
            <a:pPr lvl="1"/>
            <a:r>
              <a:rPr lang="fr-CA" dirty="0"/>
              <a:t>explorer les nouvelles applications technologiques pour l’apprentissage flexible</a:t>
            </a:r>
            <a:r>
              <a:rPr lang="fr-CA" dirty="0" smtClean="0"/>
              <a:t>;</a:t>
            </a:r>
          </a:p>
          <a:p>
            <a:pPr lvl="1"/>
            <a:r>
              <a:rPr lang="fr-CA" dirty="0"/>
              <a:t>apprendre comment améliorer leur pédagogie et mettre à profit le travail des autres pour</a:t>
            </a:r>
            <a:br>
              <a:rPr lang="fr-CA" dirty="0"/>
            </a:br>
            <a:r>
              <a:rPr lang="fr-CA" dirty="0" smtClean="0"/>
              <a:t>l’engagement </a:t>
            </a:r>
            <a:r>
              <a:rPr lang="fr-CA" dirty="0"/>
              <a:t>étudiant</a:t>
            </a:r>
            <a:r>
              <a:rPr lang="fr-CA" dirty="0" smtClean="0"/>
              <a:t>;</a:t>
            </a:r>
            <a:endParaRPr lang="en-US" dirty="0" smtClean="0"/>
          </a:p>
          <a:p>
            <a:pPr lvl="1"/>
            <a:r>
              <a:rPr lang="fr-CA" dirty="0"/>
              <a:t>être habilités à « se vanter » de leurs idées et à « adopter ou adapter</a:t>
            </a:r>
            <a:r>
              <a:rPr lang="en-US" dirty="0"/>
              <a:t> » </a:t>
            </a:r>
            <a:r>
              <a:rPr lang="fr-CA" dirty="0"/>
              <a:t>les idées des autres</a:t>
            </a:r>
            <a:r>
              <a:rPr lang="fr-CA" dirty="0" smtClean="0"/>
              <a:t>.</a:t>
            </a:r>
            <a:endParaRPr lang="en-US" dirty="0" smtClean="0"/>
          </a:p>
          <a:p>
            <a:r>
              <a:rPr lang="fr-CA" dirty="0"/>
              <a:t>L’évaluation de la technologie – pour savoir comment nous pouvons utiliser les technologies nouvelles pour l’examen de l’apprentissage flexible et les activités d’élaboration</a:t>
            </a:r>
            <a:r>
              <a:rPr lang="fr-CA" dirty="0" smtClean="0"/>
              <a:t>.</a:t>
            </a:r>
            <a:endParaRPr lang="en-US" dirty="0" smtClean="0"/>
          </a:p>
          <a:p>
            <a:pPr lvl="1"/>
            <a:endParaRPr lang="en-US" dirty="0" smtClean="0"/>
          </a:p>
          <a:p>
            <a:pPr marL="0" indent="0" algn="ctr">
              <a:lnSpc>
                <a:spcPct val="120000"/>
              </a:lnSpc>
              <a:buNone/>
            </a:pPr>
            <a:r>
              <a:rPr lang="fr-CA" dirty="0">
                <a:solidFill>
                  <a:schemeClr val="bg1"/>
                </a:solidFill>
              </a:rPr>
              <a:t>Modèle : Portail d'apprentissage en ligne de l'Ontario à l’intention du personnel enseignant et de formation offert par Contact North | Contact Nord / </a:t>
            </a:r>
            <a:r>
              <a:rPr lang="fr-CA" dirty="0" err="1">
                <a:solidFill>
                  <a:schemeClr val="bg1"/>
                </a:solidFill>
              </a:rPr>
              <a:t>Educause</a:t>
            </a:r>
            <a:r>
              <a:rPr lang="fr-CA" dirty="0">
                <a:solidFill>
                  <a:schemeClr val="bg1"/>
                </a:solidFill>
              </a:rPr>
              <a:t> / JISC (UK).</a:t>
            </a:r>
            <a:endParaRPr lang="en-US" dirty="0">
              <a:solidFill>
                <a:schemeClr val="bg1"/>
              </a:solidFill>
            </a:endParaRPr>
          </a:p>
          <a:p>
            <a:pPr lvl="1"/>
            <a:endParaRPr lang="en-US" dirty="0"/>
          </a:p>
        </p:txBody>
      </p:sp>
    </p:spTree>
    <p:extLst>
      <p:ext uri="{BB962C8B-B14F-4D97-AF65-F5344CB8AC3E}">
        <p14:creationId xmlns:p14="http://schemas.microsoft.com/office/powerpoint/2010/main" val="2074363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200" dirty="0"/>
              <a:t>4</a:t>
            </a:r>
            <a:r>
              <a:rPr lang="fr-CA" sz="3200" baseline="30000" dirty="0"/>
              <a:t>e</a:t>
            </a:r>
            <a:r>
              <a:rPr lang="fr-CA" sz="3200" dirty="0"/>
              <a:t> option : Partenariats bilatéraux pour innover</a:t>
            </a:r>
            <a:endParaRPr lang="en-US" sz="3200" dirty="0"/>
          </a:p>
        </p:txBody>
      </p:sp>
      <p:sp>
        <p:nvSpPr>
          <p:cNvPr id="3" name="Content Placeholder 2"/>
          <p:cNvSpPr>
            <a:spLocks noGrp="1"/>
          </p:cNvSpPr>
          <p:nvPr>
            <p:ph idx="1"/>
          </p:nvPr>
        </p:nvSpPr>
        <p:spPr/>
        <p:txBody>
          <a:bodyPr>
            <a:normAutofit fontScale="92500" lnSpcReduction="20000"/>
          </a:bodyPr>
          <a:lstStyle/>
          <a:p>
            <a:r>
              <a:rPr lang="fr-CA" dirty="0"/>
              <a:t>Deux établissements d’enseignement travaillent en collaboration pour réaliser de meilleurs projets qu’ils ne pourraient le faire chacun de leur côté – p. ex., des grades, des diplômes ou des certificats conjoints, etc.</a:t>
            </a:r>
            <a:endParaRPr lang="en-US" dirty="0"/>
          </a:p>
          <a:p>
            <a:r>
              <a:rPr lang="fr-CA" dirty="0"/>
              <a:t>Un partenariat entre une université et une organisation privée afin de produire des programmes (p. ex., le partenariat de l’Athabasca </a:t>
            </a:r>
            <a:r>
              <a:rPr lang="fr-CA" dirty="0" err="1"/>
              <a:t>University</a:t>
            </a:r>
            <a:r>
              <a:rPr lang="fr-CA" dirty="0"/>
              <a:t> avec Hockey Canada et la LNH pour créer un MBA en gestion du hockey</a:t>
            </a:r>
            <a:r>
              <a:rPr lang="fr-CA" dirty="0" smtClean="0"/>
              <a:t>).</a:t>
            </a:r>
            <a:endParaRPr lang="en-US" dirty="0" smtClean="0"/>
          </a:p>
          <a:p>
            <a:r>
              <a:rPr lang="fr-CA" dirty="0"/>
              <a:t>Les partenariats avec d’autres établissements d’enseignement francophones offrant des programmes en ligne – p. ex., avec la France Université Numérique (FUN) ou l’École des Ponts/</a:t>
            </a:r>
            <a:r>
              <a:rPr lang="fr-CA" dirty="0" err="1"/>
              <a:t>Paris</a:t>
            </a:r>
            <a:r>
              <a:rPr lang="fr-CA" b="1" dirty="0" err="1"/>
              <a:t>Tech</a:t>
            </a:r>
            <a:r>
              <a:rPr lang="fr-CA" dirty="0"/>
              <a:t> en France</a:t>
            </a:r>
            <a:r>
              <a:rPr lang="fr-CA" dirty="0" smtClean="0"/>
              <a:t>.</a:t>
            </a:r>
            <a:endParaRPr lang="en-US" dirty="0" smtClean="0"/>
          </a:p>
          <a:p>
            <a:endParaRPr lang="en-US" dirty="0" smtClean="0"/>
          </a:p>
          <a:p>
            <a:pPr marL="457200" lvl="1" indent="0" algn="ctr">
              <a:buNone/>
            </a:pPr>
            <a:r>
              <a:rPr lang="fr-CA" dirty="0">
                <a:solidFill>
                  <a:schemeClr val="bg1"/>
                </a:solidFill>
              </a:rPr>
              <a:t>Modèle : Les partenariats et les consortiums (régionaux et internationaux) sont courants en éducation.</a:t>
            </a:r>
            <a:endParaRPr lang="en-US" b="1" dirty="0" smtClean="0">
              <a:solidFill>
                <a:schemeClr val="bg1"/>
              </a:solidFill>
            </a:endParaRPr>
          </a:p>
        </p:txBody>
      </p:sp>
    </p:spTree>
    <p:extLst>
      <p:ext uri="{BB962C8B-B14F-4D97-AF65-F5344CB8AC3E}">
        <p14:creationId xmlns:p14="http://schemas.microsoft.com/office/powerpoint/2010/main" val="56356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Les collègues réunis dans cette salle représentent</a:t>
            </a:r>
            <a:endParaRPr lang="en-US" dirty="0"/>
          </a:p>
        </p:txBody>
      </p:sp>
      <p:sp>
        <p:nvSpPr>
          <p:cNvPr id="3" name="Content Placeholder 2"/>
          <p:cNvSpPr>
            <a:spLocks noGrp="1"/>
          </p:cNvSpPr>
          <p:nvPr>
            <p:ph idx="1"/>
          </p:nvPr>
        </p:nvSpPr>
        <p:spPr>
          <a:xfrm>
            <a:off x="680321" y="2244512"/>
            <a:ext cx="9613861" cy="4110106"/>
          </a:xfrm>
        </p:spPr>
        <p:txBody>
          <a:bodyPr>
            <a:normAutofit fontScale="77500" lnSpcReduction="20000"/>
          </a:bodyPr>
          <a:lstStyle/>
          <a:p>
            <a:pPr>
              <a:lnSpc>
                <a:spcPct val="120000"/>
              </a:lnSpc>
            </a:pPr>
            <a:r>
              <a:rPr lang="en-US" dirty="0" err="1"/>
              <a:t>u</a:t>
            </a:r>
            <a:r>
              <a:rPr lang="en-US" dirty="0" err="1" smtClean="0"/>
              <a:t>ne</a:t>
            </a:r>
            <a:r>
              <a:rPr lang="en-US" dirty="0" smtClean="0"/>
              <a:t> innovation imaginative et </a:t>
            </a:r>
            <a:r>
              <a:rPr lang="en-US" dirty="0" err="1" smtClean="0"/>
              <a:t>réussie</a:t>
            </a:r>
            <a:r>
              <a:rPr lang="en-US" dirty="0" smtClean="0"/>
              <a:t>,</a:t>
            </a:r>
          </a:p>
          <a:p>
            <a:pPr lvl="1">
              <a:lnSpc>
                <a:spcPct val="120000"/>
              </a:lnSpc>
            </a:pPr>
            <a:r>
              <a:rPr lang="en-US" dirty="0" smtClean="0"/>
              <a:t>des </a:t>
            </a:r>
            <a:r>
              <a:rPr lang="en-US" dirty="0" err="1" smtClean="0"/>
              <a:t>exemples</a:t>
            </a:r>
            <a:r>
              <a:rPr lang="en-US" dirty="0" smtClean="0"/>
              <a:t> </a:t>
            </a:r>
            <a:r>
              <a:rPr lang="en-US" dirty="0" err="1" smtClean="0"/>
              <a:t>d’innovation</a:t>
            </a:r>
            <a:r>
              <a:rPr lang="en-US" dirty="0" smtClean="0"/>
              <a:t> </a:t>
            </a:r>
            <a:r>
              <a:rPr lang="en-US" dirty="0" err="1" smtClean="0"/>
              <a:t>faisant</a:t>
            </a:r>
            <a:r>
              <a:rPr lang="en-US" dirty="0" smtClean="0"/>
              <a:t> </a:t>
            </a:r>
            <a:r>
              <a:rPr lang="en-US" dirty="0" err="1" smtClean="0"/>
              <a:t>une</a:t>
            </a:r>
            <a:r>
              <a:rPr lang="en-US" dirty="0" smtClean="0"/>
              <a:t> </a:t>
            </a:r>
            <a:r>
              <a:rPr lang="en-US" dirty="0" err="1" smtClean="0"/>
              <a:t>différence</a:t>
            </a:r>
            <a:r>
              <a:rPr lang="en-US" dirty="0" smtClean="0"/>
              <a:t>, </a:t>
            </a:r>
            <a:r>
              <a:rPr lang="en-US" dirty="0" err="1" smtClean="0"/>
              <a:t>trouvés</a:t>
            </a:r>
            <a:r>
              <a:rPr lang="en-US" dirty="0" smtClean="0"/>
              <a:t> </a:t>
            </a:r>
            <a:r>
              <a:rPr lang="en-US" dirty="0" err="1" smtClean="0"/>
              <a:t>dans</a:t>
            </a:r>
            <a:r>
              <a:rPr lang="en-US" dirty="0" smtClean="0"/>
              <a:t> </a:t>
            </a:r>
            <a:r>
              <a:rPr lang="en-US" dirty="0" err="1" smtClean="0"/>
              <a:t>chaque</a:t>
            </a:r>
            <a:r>
              <a:rPr lang="en-US" dirty="0" smtClean="0"/>
              <a:t> </a:t>
            </a:r>
            <a:r>
              <a:rPr lang="en-US" dirty="0" err="1" smtClean="0"/>
              <a:t>établissement</a:t>
            </a:r>
            <a:r>
              <a:rPr lang="en-US" dirty="0" smtClean="0"/>
              <a:t> </a:t>
            </a:r>
            <a:r>
              <a:rPr lang="en-US" dirty="0" err="1" smtClean="0"/>
              <a:t>d’enseignement</a:t>
            </a:r>
            <a:r>
              <a:rPr lang="en-US" dirty="0" smtClean="0"/>
              <a:t>,</a:t>
            </a:r>
          </a:p>
          <a:p>
            <a:pPr>
              <a:lnSpc>
                <a:spcPct val="120000"/>
              </a:lnSpc>
            </a:pPr>
            <a:r>
              <a:rPr lang="en-US" dirty="0"/>
              <a:t>u</a:t>
            </a:r>
            <a:r>
              <a:rPr lang="en-US" dirty="0" smtClean="0"/>
              <a:t>n </a:t>
            </a:r>
            <a:r>
              <a:rPr lang="en-US" dirty="0" err="1" smtClean="0"/>
              <a:t>réseau</a:t>
            </a:r>
            <a:r>
              <a:rPr lang="en-US" dirty="0" smtClean="0"/>
              <a:t> </a:t>
            </a:r>
            <a:r>
              <a:rPr lang="en-US" dirty="0" err="1" smtClean="0"/>
              <a:t>collaboratif</a:t>
            </a:r>
            <a:r>
              <a:rPr lang="en-US" dirty="0" smtClean="0"/>
              <a:t> et </a:t>
            </a:r>
            <a:r>
              <a:rPr lang="en-US" dirty="0" err="1" smtClean="0"/>
              <a:t>engagé</a:t>
            </a:r>
            <a:endParaRPr lang="en-US" dirty="0" smtClean="0"/>
          </a:p>
          <a:p>
            <a:pPr lvl="1">
              <a:lnSpc>
                <a:spcPct val="120000"/>
              </a:lnSpc>
            </a:pPr>
            <a:r>
              <a:rPr lang="en-US" dirty="0" err="1"/>
              <a:t>u</a:t>
            </a:r>
            <a:r>
              <a:rPr lang="en-US" dirty="0" err="1" smtClean="0"/>
              <a:t>ne</a:t>
            </a:r>
            <a:r>
              <a:rPr lang="en-US" dirty="0" smtClean="0"/>
              <a:t> </a:t>
            </a:r>
            <a:r>
              <a:rPr lang="en-US" dirty="0" err="1" smtClean="0"/>
              <a:t>recherche</a:t>
            </a:r>
            <a:r>
              <a:rPr lang="en-US" dirty="0" smtClean="0"/>
              <a:t> et </a:t>
            </a:r>
            <a:r>
              <a:rPr lang="en-US" dirty="0" err="1" smtClean="0"/>
              <a:t>une</a:t>
            </a:r>
            <a:r>
              <a:rPr lang="en-US" dirty="0" smtClean="0"/>
              <a:t> exploration </a:t>
            </a:r>
            <a:r>
              <a:rPr lang="en-US" dirty="0" err="1" smtClean="0"/>
              <a:t>d’occasions</a:t>
            </a:r>
            <a:r>
              <a:rPr lang="en-US" dirty="0" smtClean="0"/>
              <a:t>, </a:t>
            </a:r>
          </a:p>
          <a:p>
            <a:pPr>
              <a:lnSpc>
                <a:spcPct val="120000"/>
              </a:lnSpc>
            </a:pPr>
            <a:r>
              <a:rPr lang="en-US" dirty="0" smtClean="0"/>
              <a:t>des </a:t>
            </a:r>
            <a:r>
              <a:rPr lang="en-US" dirty="0" err="1" smtClean="0"/>
              <a:t>établissements</a:t>
            </a:r>
            <a:r>
              <a:rPr lang="en-US" dirty="0" smtClean="0"/>
              <a:t> </a:t>
            </a:r>
            <a:r>
              <a:rPr lang="en-US" dirty="0" err="1" smtClean="0"/>
              <a:t>d’enseignement</a:t>
            </a:r>
            <a:r>
              <a:rPr lang="en-US" dirty="0" smtClean="0"/>
              <a:t> </a:t>
            </a:r>
            <a:r>
              <a:rPr lang="en-US" dirty="0" err="1" smtClean="0"/>
              <a:t>réactifs</a:t>
            </a:r>
            <a:r>
              <a:rPr lang="en-US" dirty="0" smtClean="0"/>
              <a:t>, 	</a:t>
            </a:r>
          </a:p>
          <a:p>
            <a:pPr lvl="1">
              <a:lnSpc>
                <a:spcPct val="120000"/>
              </a:lnSpc>
            </a:pPr>
            <a:r>
              <a:rPr lang="en-US" dirty="0" err="1"/>
              <a:t>t</a:t>
            </a:r>
            <a:r>
              <a:rPr lang="en-US" dirty="0" err="1" smtClean="0"/>
              <a:t>ous</a:t>
            </a:r>
            <a:r>
              <a:rPr lang="en-US" dirty="0" smtClean="0"/>
              <a:t> </a:t>
            </a:r>
            <a:r>
              <a:rPr lang="en-US" dirty="0" err="1" smtClean="0"/>
              <a:t>une</a:t>
            </a:r>
            <a:r>
              <a:rPr lang="en-US" dirty="0" smtClean="0"/>
              <a:t> </a:t>
            </a:r>
            <a:r>
              <a:rPr lang="en-US" dirty="0" err="1" smtClean="0"/>
              <a:t>démarche</a:t>
            </a:r>
            <a:r>
              <a:rPr lang="en-US" dirty="0" smtClean="0"/>
              <a:t> proactive pour </a:t>
            </a:r>
            <a:r>
              <a:rPr lang="en-US" dirty="0" err="1" smtClean="0"/>
              <a:t>relever</a:t>
            </a:r>
            <a:r>
              <a:rPr lang="en-US" dirty="0" smtClean="0"/>
              <a:t> les </a:t>
            </a:r>
            <a:r>
              <a:rPr lang="en-US" dirty="0" err="1" smtClean="0"/>
              <a:t>défis</a:t>
            </a:r>
            <a:r>
              <a:rPr lang="en-US" dirty="0" smtClean="0"/>
              <a:t>, </a:t>
            </a:r>
          </a:p>
          <a:p>
            <a:pPr>
              <a:lnSpc>
                <a:spcPct val="120000"/>
              </a:lnSpc>
            </a:pPr>
            <a:r>
              <a:rPr lang="en-US" dirty="0" err="1"/>
              <a:t>u</a:t>
            </a:r>
            <a:r>
              <a:rPr lang="en-US" dirty="0" err="1" smtClean="0"/>
              <a:t>ne</a:t>
            </a:r>
            <a:r>
              <a:rPr lang="en-US" dirty="0" smtClean="0"/>
              <a:t> </a:t>
            </a:r>
            <a:r>
              <a:rPr lang="en-US" dirty="0" err="1" smtClean="0"/>
              <a:t>approche</a:t>
            </a:r>
            <a:r>
              <a:rPr lang="en-US" dirty="0" smtClean="0"/>
              <a:t> </a:t>
            </a:r>
            <a:r>
              <a:rPr lang="en-US" dirty="0" err="1" smtClean="0"/>
              <a:t>ouverte</a:t>
            </a:r>
            <a:r>
              <a:rPr lang="en-US" dirty="0" smtClean="0"/>
              <a:t> </a:t>
            </a:r>
            <a:r>
              <a:rPr lang="en-US" dirty="0" err="1" smtClean="0"/>
              <a:t>envers</a:t>
            </a:r>
            <a:r>
              <a:rPr lang="en-US" dirty="0" smtClean="0"/>
              <a:t> les </a:t>
            </a:r>
            <a:r>
              <a:rPr lang="en-US" dirty="0" err="1" smtClean="0"/>
              <a:t>idées</a:t>
            </a:r>
            <a:r>
              <a:rPr lang="en-US" dirty="0" smtClean="0"/>
              <a:t> </a:t>
            </a:r>
            <a:r>
              <a:rPr lang="en-US" dirty="0" err="1" smtClean="0"/>
              <a:t>nouvelles</a:t>
            </a:r>
            <a:r>
              <a:rPr lang="en-US" dirty="0" smtClean="0"/>
              <a:t>, et</a:t>
            </a:r>
          </a:p>
          <a:p>
            <a:pPr lvl="1">
              <a:lnSpc>
                <a:spcPct val="120000"/>
              </a:lnSpc>
            </a:pPr>
            <a:r>
              <a:rPr lang="en-US" dirty="0" err="1" smtClean="0"/>
              <a:t>quand</a:t>
            </a:r>
            <a:r>
              <a:rPr lang="en-US" dirty="0" smtClean="0"/>
              <a:t> </a:t>
            </a:r>
            <a:r>
              <a:rPr lang="en-US" dirty="0" err="1" smtClean="0"/>
              <a:t>cela</a:t>
            </a:r>
            <a:r>
              <a:rPr lang="en-US" dirty="0" smtClean="0"/>
              <a:t> </a:t>
            </a:r>
            <a:r>
              <a:rPr lang="en-US" dirty="0" err="1" smtClean="0"/>
              <a:t>est</a:t>
            </a:r>
            <a:r>
              <a:rPr lang="en-US" dirty="0" smtClean="0"/>
              <a:t> </a:t>
            </a:r>
            <a:r>
              <a:rPr lang="en-US" dirty="0" err="1" smtClean="0"/>
              <a:t>logique</a:t>
            </a:r>
            <a:r>
              <a:rPr lang="en-US" dirty="0" smtClean="0"/>
              <a:t>, </a:t>
            </a:r>
            <a:r>
              <a:rPr lang="en-US" dirty="0" err="1" smtClean="0"/>
              <a:t>une</a:t>
            </a:r>
            <a:r>
              <a:rPr lang="en-US" dirty="0" smtClean="0"/>
              <a:t> </a:t>
            </a:r>
            <a:r>
              <a:rPr lang="en-US" dirty="0" err="1" smtClean="0"/>
              <a:t>attitute</a:t>
            </a:r>
            <a:r>
              <a:rPr lang="en-US" dirty="0" smtClean="0"/>
              <a:t> « </a:t>
            </a:r>
            <a:r>
              <a:rPr lang="en-US" dirty="0" err="1" smtClean="0"/>
              <a:t>que</a:t>
            </a:r>
            <a:r>
              <a:rPr lang="en-US" dirty="0" smtClean="0"/>
              <a:t> </a:t>
            </a:r>
            <a:r>
              <a:rPr lang="en-US" dirty="0" err="1" smtClean="0"/>
              <a:t>c’est</a:t>
            </a:r>
            <a:r>
              <a:rPr lang="en-US" dirty="0" smtClean="0"/>
              <a:t> </a:t>
            </a:r>
            <a:r>
              <a:rPr lang="en-US" dirty="0" err="1" smtClean="0"/>
              <a:t>réalisable</a:t>
            </a:r>
            <a:r>
              <a:rPr lang="en-US" dirty="0" smtClean="0"/>
              <a:t> » </a:t>
            </a:r>
            <a:r>
              <a:rPr lang="en-US" dirty="0" err="1" smtClean="0"/>
              <a:t>selon</a:t>
            </a:r>
            <a:r>
              <a:rPr lang="en-US" dirty="0" smtClean="0"/>
              <a:t> </a:t>
            </a:r>
            <a:r>
              <a:rPr lang="en-US" dirty="0" err="1" smtClean="0"/>
              <a:t>l’échelle</a:t>
            </a:r>
            <a:r>
              <a:rPr lang="en-US" dirty="0" smtClean="0"/>
              <a:t> et les </a:t>
            </a:r>
            <a:r>
              <a:rPr lang="en-US" dirty="0" err="1" smtClean="0"/>
              <a:t>ressources</a:t>
            </a:r>
            <a:r>
              <a:rPr lang="en-US" dirty="0" smtClean="0"/>
              <a:t>.</a:t>
            </a:r>
          </a:p>
          <a:p>
            <a:pPr marL="0" indent="0">
              <a:buNone/>
            </a:pPr>
            <a:endParaRPr lang="en-US" dirty="0" smtClean="0"/>
          </a:p>
          <a:p>
            <a:pPr marL="0" indent="0" algn="ctr">
              <a:buNone/>
            </a:pPr>
            <a:r>
              <a:rPr lang="en-US" b="1" dirty="0" smtClean="0">
                <a:solidFill>
                  <a:srgbClr val="FFC000"/>
                </a:solidFill>
              </a:rPr>
              <a:t>Ce </a:t>
            </a:r>
            <a:r>
              <a:rPr lang="en-US" b="1" dirty="0" err="1" smtClean="0">
                <a:solidFill>
                  <a:srgbClr val="FFC000"/>
                </a:solidFill>
              </a:rPr>
              <a:t>sont</a:t>
            </a:r>
            <a:r>
              <a:rPr lang="en-US" b="1" dirty="0" smtClean="0">
                <a:solidFill>
                  <a:srgbClr val="FFC000"/>
                </a:solidFill>
              </a:rPr>
              <a:t> les </a:t>
            </a:r>
            <a:r>
              <a:rPr lang="en-US" b="1" dirty="0" err="1" smtClean="0">
                <a:solidFill>
                  <a:srgbClr val="FFC000"/>
                </a:solidFill>
              </a:rPr>
              <a:t>caratéristiques</a:t>
            </a:r>
            <a:r>
              <a:rPr lang="en-US" b="1" dirty="0" smtClean="0">
                <a:solidFill>
                  <a:srgbClr val="FFC000"/>
                </a:solidFill>
              </a:rPr>
              <a:t> </a:t>
            </a:r>
            <a:r>
              <a:rPr lang="en-US" b="1" dirty="0" err="1" smtClean="0">
                <a:solidFill>
                  <a:srgbClr val="FFC000"/>
                </a:solidFill>
              </a:rPr>
              <a:t>d’une</a:t>
            </a:r>
            <a:r>
              <a:rPr lang="en-US" b="1" dirty="0" smtClean="0">
                <a:solidFill>
                  <a:srgbClr val="FFC000"/>
                </a:solidFill>
              </a:rPr>
              <a:t> </a:t>
            </a:r>
            <a:r>
              <a:rPr lang="en-US" b="1" dirty="0" err="1" smtClean="0">
                <a:solidFill>
                  <a:srgbClr val="FFC000"/>
                </a:solidFill>
              </a:rPr>
              <a:t>communauté</a:t>
            </a:r>
            <a:r>
              <a:rPr lang="en-US" b="1" dirty="0" smtClean="0">
                <a:solidFill>
                  <a:srgbClr val="FFC000"/>
                </a:solidFill>
              </a:rPr>
              <a:t> de </a:t>
            </a:r>
            <a:r>
              <a:rPr lang="en-US" b="1" dirty="0" err="1" smtClean="0">
                <a:solidFill>
                  <a:srgbClr val="FFC000"/>
                </a:solidFill>
              </a:rPr>
              <a:t>pratique</a:t>
            </a:r>
            <a:r>
              <a:rPr lang="en-US" b="1" dirty="0" smtClean="0">
                <a:solidFill>
                  <a:srgbClr val="FFC000"/>
                </a:solidFill>
              </a:rPr>
              <a:t> </a:t>
            </a:r>
            <a:r>
              <a:rPr lang="en-US" b="1" dirty="0" err="1" smtClean="0">
                <a:solidFill>
                  <a:srgbClr val="FFC000"/>
                </a:solidFill>
              </a:rPr>
              <a:t>novatrice</a:t>
            </a:r>
            <a:r>
              <a:rPr lang="en-US" b="1" dirty="0" smtClean="0">
                <a:solidFill>
                  <a:srgbClr val="FFC000"/>
                </a:solidFill>
              </a:rPr>
              <a:t> </a:t>
            </a:r>
            <a:r>
              <a:rPr lang="en-US" b="1" dirty="0" err="1" smtClean="0">
                <a:solidFill>
                  <a:srgbClr val="FFC000"/>
                </a:solidFill>
              </a:rPr>
              <a:t>que</a:t>
            </a:r>
            <a:r>
              <a:rPr lang="en-US" b="1" dirty="0" smtClean="0">
                <a:solidFill>
                  <a:srgbClr val="FFC000"/>
                </a:solidFill>
              </a:rPr>
              <a:t> </a:t>
            </a:r>
            <a:r>
              <a:rPr lang="en-US" b="1" dirty="0" err="1" smtClean="0">
                <a:solidFill>
                  <a:srgbClr val="FFC000"/>
                </a:solidFill>
              </a:rPr>
              <a:t>est</a:t>
            </a:r>
            <a:r>
              <a:rPr lang="en-US" b="1" dirty="0" smtClean="0">
                <a:solidFill>
                  <a:srgbClr val="FFC000"/>
                </a:solidFill>
              </a:rPr>
              <a:t> </a:t>
            </a:r>
            <a:r>
              <a:rPr lang="en-US" b="1" dirty="0" err="1" smtClean="0">
                <a:solidFill>
                  <a:srgbClr val="FFC000"/>
                </a:solidFill>
              </a:rPr>
              <a:t>efficace</a:t>
            </a:r>
            <a:r>
              <a:rPr lang="en-US" b="1" dirty="0" smtClean="0">
                <a:solidFill>
                  <a:srgbClr val="FFC000"/>
                </a:solidFill>
              </a:rPr>
              <a:t> – </a:t>
            </a:r>
            <a:r>
              <a:rPr lang="en-US" b="1" dirty="0" err="1" smtClean="0">
                <a:solidFill>
                  <a:srgbClr val="FFC000"/>
                </a:solidFill>
              </a:rPr>
              <a:t>vous</a:t>
            </a:r>
            <a:r>
              <a:rPr lang="en-US" b="1" dirty="0" smtClean="0">
                <a:solidFill>
                  <a:srgbClr val="FFC000"/>
                </a:solidFill>
              </a:rPr>
              <a:t> </a:t>
            </a:r>
            <a:r>
              <a:rPr lang="en-US" b="1" dirty="0" err="1" smtClean="0">
                <a:solidFill>
                  <a:srgbClr val="FFC000"/>
                </a:solidFill>
              </a:rPr>
              <a:t>accomplissez</a:t>
            </a:r>
            <a:r>
              <a:rPr lang="en-US" b="1" dirty="0" smtClean="0">
                <a:solidFill>
                  <a:srgbClr val="FFC000"/>
                </a:solidFill>
              </a:rPr>
              <a:t> déjà </a:t>
            </a:r>
            <a:r>
              <a:rPr lang="en-US" b="1" dirty="0" err="1" smtClean="0">
                <a:solidFill>
                  <a:srgbClr val="FFC000"/>
                </a:solidFill>
              </a:rPr>
              <a:t>bien</a:t>
            </a:r>
            <a:r>
              <a:rPr lang="en-US" b="1" dirty="0" smtClean="0">
                <a:solidFill>
                  <a:srgbClr val="FFC000"/>
                </a:solidFill>
              </a:rPr>
              <a:t> de </a:t>
            </a:r>
            <a:r>
              <a:rPr lang="en-US" b="1" dirty="0" err="1" smtClean="0">
                <a:solidFill>
                  <a:srgbClr val="FFC000"/>
                </a:solidFill>
              </a:rPr>
              <a:t>bonnes</a:t>
            </a:r>
            <a:r>
              <a:rPr lang="en-US" b="1" dirty="0" smtClean="0">
                <a:solidFill>
                  <a:srgbClr val="FFC000"/>
                </a:solidFill>
              </a:rPr>
              <a:t> choses.</a:t>
            </a:r>
          </a:p>
          <a:p>
            <a:pPr lvl="1"/>
            <a:endParaRPr lang="en-US" dirty="0"/>
          </a:p>
        </p:txBody>
      </p:sp>
    </p:spTree>
    <p:extLst>
      <p:ext uri="{BB962C8B-B14F-4D97-AF65-F5344CB8AC3E}">
        <p14:creationId xmlns:p14="http://schemas.microsoft.com/office/powerpoint/2010/main" val="2820433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CA" dirty="0"/>
              <a:t>Une réflexion sur trois questions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2722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680321" y="2336873"/>
            <a:ext cx="9613861" cy="4082400"/>
          </a:xfrm>
        </p:spPr>
        <p:txBody>
          <a:bodyPr>
            <a:normAutofit lnSpcReduction="10000"/>
          </a:bodyPr>
          <a:lstStyle/>
          <a:p>
            <a:r>
              <a:rPr lang="fr-CA" b="1" dirty="0">
                <a:solidFill>
                  <a:schemeClr val="bg1"/>
                </a:solidFill>
              </a:rPr>
              <a:t>Comment pouvons-nous anticiper et devenir des chefs de file de la pensée </a:t>
            </a:r>
            <a:r>
              <a:rPr lang="fr-CA" dirty="0"/>
              <a:t>et de l’action plutôt que des suiveurs de tendances et de développements se produisant ailleurs? Comment pouvons-nous façonner notre avenir ensemble</a:t>
            </a:r>
            <a:r>
              <a:rPr lang="fr-CA" dirty="0" smtClean="0"/>
              <a:t>?</a:t>
            </a:r>
          </a:p>
          <a:p>
            <a:r>
              <a:rPr lang="fr-CA" b="1" dirty="0">
                <a:solidFill>
                  <a:schemeClr val="bg1"/>
                </a:solidFill>
              </a:rPr>
              <a:t>Comment pouvons-nous être des chefs de file à travers </a:t>
            </a:r>
            <a:r>
              <a:rPr lang="fr-CA" dirty="0"/>
              <a:t>les organisations représentées dans cette salle afin de créer de nouvelles occasions à l’intention des apprenantes et apprenants, de nouvelles formes efficaces de collaboration et de nouvelles efficiences à un niveau systémique</a:t>
            </a:r>
            <a:r>
              <a:rPr lang="fr-CA" dirty="0" smtClean="0"/>
              <a:t>?</a:t>
            </a:r>
          </a:p>
          <a:p>
            <a:r>
              <a:rPr lang="fr-CA" dirty="0">
                <a:solidFill>
                  <a:schemeClr val="bg1"/>
                </a:solidFill>
              </a:rPr>
              <a:t>Comment pouvons-nous appliquer au sein </a:t>
            </a:r>
            <a:r>
              <a:rPr lang="fr-CA" dirty="0"/>
              <a:t>de nos établissements d’enseignement une gestion, qui permet de favoriser une pratique et aussi d’encourager et d’habiliter l’innovation?</a:t>
            </a:r>
            <a:endParaRPr lang="en-US" dirty="0"/>
          </a:p>
        </p:txBody>
      </p:sp>
    </p:spTree>
    <p:extLst>
      <p:ext uri="{BB962C8B-B14F-4D97-AF65-F5344CB8AC3E}">
        <p14:creationId xmlns:p14="http://schemas.microsoft.com/office/powerpoint/2010/main" val="70525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a:t>
            </a:r>
            <a:r>
              <a:rPr lang="en-US" dirty="0" err="1"/>
              <a:t>que</a:t>
            </a:r>
            <a:r>
              <a:rPr lang="en-US" dirty="0"/>
              <a:t> nous </a:t>
            </a:r>
            <a:r>
              <a:rPr lang="en-US" dirty="0" err="1"/>
              <a:t>aborderons</a:t>
            </a:r>
            <a:r>
              <a:rPr lang="en-US" dirty="0"/>
              <a:t> au </a:t>
            </a:r>
            <a:r>
              <a:rPr lang="en-US" dirty="0" err="1"/>
              <a:t>cours</a:t>
            </a:r>
            <a:r>
              <a:rPr lang="en-US" dirty="0"/>
              <a:t> de </a:t>
            </a:r>
            <a:r>
              <a:rPr lang="en-US" dirty="0" err="1"/>
              <a:t>cette</a:t>
            </a:r>
            <a:r>
              <a:rPr lang="en-US" dirty="0"/>
              <a:t> session</a:t>
            </a:r>
            <a:endParaRPr lang="en-US" dirty="0"/>
          </a:p>
        </p:txBody>
      </p:sp>
      <p:sp>
        <p:nvSpPr>
          <p:cNvPr id="3" name="Content Placeholder 2"/>
          <p:cNvSpPr>
            <a:spLocks noGrp="1"/>
          </p:cNvSpPr>
          <p:nvPr>
            <p:ph idx="1"/>
          </p:nvPr>
        </p:nvSpPr>
        <p:spPr/>
        <p:txBody>
          <a:bodyPr/>
          <a:lstStyle/>
          <a:p>
            <a:r>
              <a:rPr lang="fr-CA" dirty="0"/>
              <a:t>Reconnaître le contexte dans lequel vous </a:t>
            </a:r>
            <a:r>
              <a:rPr lang="fr-CA" dirty="0" smtClean="0"/>
              <a:t>travaillez</a:t>
            </a:r>
          </a:p>
          <a:p>
            <a:r>
              <a:rPr lang="fr-CA" dirty="0"/>
              <a:t>Identifier certaines « distractions », qui peuvent devenir des </a:t>
            </a:r>
            <a:r>
              <a:rPr lang="fr-CA" dirty="0" smtClean="0"/>
              <a:t>obstacles</a:t>
            </a:r>
          </a:p>
          <a:p>
            <a:r>
              <a:rPr lang="fr-CA" dirty="0"/>
              <a:t>Examiner cinq occasions pour la pratique </a:t>
            </a:r>
            <a:r>
              <a:rPr lang="fr-CA" dirty="0" smtClean="0"/>
              <a:t>suivante</a:t>
            </a:r>
          </a:p>
          <a:p>
            <a:r>
              <a:rPr lang="fr-CA" dirty="0"/>
              <a:t>Participer à un dialogue et à une conversation</a:t>
            </a:r>
            <a:endParaRPr lang="en-US" dirty="0"/>
          </a:p>
        </p:txBody>
      </p:sp>
    </p:spTree>
    <p:extLst>
      <p:ext uri="{BB962C8B-B14F-4D97-AF65-F5344CB8AC3E}">
        <p14:creationId xmlns:p14="http://schemas.microsoft.com/office/powerpoint/2010/main" val="424596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Le </a:t>
            </a:r>
            <a:r>
              <a:rPr lang="en-US" dirty="0" err="1"/>
              <a:t>contexte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70169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68365" cy="1080938"/>
          </a:xfrm>
        </p:spPr>
        <p:txBody>
          <a:bodyPr>
            <a:normAutofit fontScale="90000"/>
          </a:bodyPr>
          <a:lstStyle/>
          <a:p>
            <a:r>
              <a:rPr lang="fr-CA" b="1" dirty="0" smtClean="0"/>
              <a:t/>
            </a:r>
            <a:br>
              <a:rPr lang="fr-CA" b="1" dirty="0" smtClean="0"/>
            </a:br>
            <a:r>
              <a:rPr lang="fr-CA" sz="4000" dirty="0"/>
              <a:t>Cinq </a:t>
            </a:r>
            <a:r>
              <a:rPr lang="fr-CA" sz="4000" dirty="0"/>
              <a:t>moteurs du changement dans l’éducation supérieure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L’évolution</a:t>
            </a:r>
            <a:r>
              <a:rPr lang="en-US" dirty="0" smtClean="0"/>
              <a:t> des </a:t>
            </a:r>
            <a:r>
              <a:rPr lang="en-US" dirty="0" err="1" smtClean="0"/>
              <a:t>caractéristiques</a:t>
            </a:r>
            <a:r>
              <a:rPr lang="en-US" dirty="0" smtClean="0"/>
              <a:t> </a:t>
            </a:r>
            <a:r>
              <a:rPr lang="en-US" dirty="0" err="1" smtClean="0"/>
              <a:t>démographiques</a:t>
            </a:r>
            <a:r>
              <a:rPr lang="en-US" dirty="0" smtClean="0"/>
              <a:t> de la population </a:t>
            </a:r>
            <a:r>
              <a:rPr lang="en-US" dirty="0" err="1" smtClean="0"/>
              <a:t>étudiante</a:t>
            </a:r>
            <a:r>
              <a:rPr lang="en-US" dirty="0" smtClean="0"/>
              <a:t> – </a:t>
            </a:r>
            <a:r>
              <a:rPr lang="en-US" b="1" i="1" dirty="0" smtClean="0">
                <a:solidFill>
                  <a:srgbClr val="FFC000"/>
                </a:solidFill>
              </a:rPr>
              <a:t>des occasions </a:t>
            </a:r>
            <a:r>
              <a:rPr lang="en-US" b="1" i="1" dirty="0" err="1" smtClean="0">
                <a:solidFill>
                  <a:srgbClr val="FFC000"/>
                </a:solidFill>
              </a:rPr>
              <a:t>significatives</a:t>
            </a:r>
            <a:r>
              <a:rPr lang="en-US" b="1" i="1" dirty="0" smtClean="0">
                <a:solidFill>
                  <a:srgbClr val="FFC000"/>
                </a:solidFill>
              </a:rPr>
              <a:t> pour explorer de nouveaux </a:t>
            </a:r>
            <a:r>
              <a:rPr lang="en-US" b="1" i="1" dirty="0" err="1" smtClean="0">
                <a:solidFill>
                  <a:srgbClr val="FFC000"/>
                </a:solidFill>
              </a:rPr>
              <a:t>marchés</a:t>
            </a:r>
            <a:r>
              <a:rPr lang="en-US" b="1" i="1" dirty="0" smtClean="0">
                <a:solidFill>
                  <a:srgbClr val="FFC000"/>
                </a:solidFill>
              </a:rPr>
              <a:t> et de </a:t>
            </a:r>
            <a:r>
              <a:rPr lang="en-US" b="1" i="1" dirty="0" err="1" smtClean="0">
                <a:solidFill>
                  <a:srgbClr val="FFC000"/>
                </a:solidFill>
              </a:rPr>
              <a:t>nouvelles</a:t>
            </a:r>
            <a:r>
              <a:rPr lang="en-US" b="1" i="1" dirty="0" smtClean="0">
                <a:solidFill>
                  <a:srgbClr val="FFC000"/>
                </a:solidFill>
              </a:rPr>
              <a:t> </a:t>
            </a:r>
            <a:r>
              <a:rPr lang="en-US" b="1" i="1" dirty="0" err="1" smtClean="0">
                <a:solidFill>
                  <a:srgbClr val="FFC000"/>
                </a:solidFill>
              </a:rPr>
              <a:t>possibilités</a:t>
            </a:r>
            <a:endParaRPr lang="en-US" b="1" i="1" dirty="0">
              <a:solidFill>
                <a:srgbClr val="FFC000"/>
              </a:solidFill>
            </a:endParaRPr>
          </a:p>
          <a:p>
            <a:r>
              <a:rPr lang="fr-CA" dirty="0"/>
              <a:t>L’austérité et le nouveau financement de l’éducation supérieure </a:t>
            </a:r>
            <a:r>
              <a:rPr lang="en-US" dirty="0" smtClean="0"/>
              <a:t>– </a:t>
            </a:r>
            <a:r>
              <a:rPr lang="fr-CA" b="1" i="1" dirty="0"/>
              <a:t>de véritables occasions pour la collaboration et les partenariats</a:t>
            </a:r>
            <a:endParaRPr lang="en-US" b="1" i="1" dirty="0" smtClean="0"/>
          </a:p>
          <a:p>
            <a:r>
              <a:rPr lang="fr-CA" dirty="0"/>
              <a:t>L’émergence de nouvelles technologies </a:t>
            </a:r>
            <a:r>
              <a:rPr lang="en-US" dirty="0" smtClean="0"/>
              <a:t> – </a:t>
            </a:r>
            <a:r>
              <a:rPr lang="fr-CA" b="1" i="1" dirty="0">
                <a:solidFill>
                  <a:srgbClr val="FFC000"/>
                </a:solidFill>
              </a:rPr>
              <a:t>de bonnes occasions de rehausser l’engagement étudiant</a:t>
            </a:r>
          </a:p>
          <a:p>
            <a:r>
              <a:rPr lang="fr-CA" dirty="0"/>
              <a:t>La mondialisation de l’éducation </a:t>
            </a:r>
            <a:r>
              <a:rPr lang="en-US" dirty="0" smtClean="0"/>
              <a:t> – </a:t>
            </a:r>
            <a:r>
              <a:rPr lang="fr-CA" b="1" i="1" dirty="0">
                <a:solidFill>
                  <a:srgbClr val="FFC000"/>
                </a:solidFill>
              </a:rPr>
              <a:t>d’excellentes occasions d’adopter ou d’adapter des développements provenant d’ailleurs</a:t>
            </a:r>
            <a:endParaRPr lang="en-US" b="1" i="1" dirty="0">
              <a:solidFill>
                <a:srgbClr val="FFC000"/>
              </a:solidFill>
            </a:endParaRPr>
          </a:p>
          <a:p>
            <a:r>
              <a:rPr lang="fr-CA" dirty="0"/>
              <a:t>La nature changeante de l’économie au Canada </a:t>
            </a:r>
            <a:r>
              <a:rPr lang="en-US" dirty="0" smtClean="0"/>
              <a:t> – </a:t>
            </a:r>
            <a:r>
              <a:rPr lang="fr-CA" dirty="0"/>
              <a:t>des marchandises aux connaissances, de la fabrication aux services</a:t>
            </a:r>
            <a:r>
              <a:rPr lang="en-US" dirty="0" smtClean="0"/>
              <a:t> – </a:t>
            </a:r>
            <a:r>
              <a:rPr lang="fr-CA" b="1" i="1" dirty="0">
                <a:solidFill>
                  <a:srgbClr val="FFC000"/>
                </a:solidFill>
              </a:rPr>
              <a:t>de vraies occasions de répondre aux nouveaux besoins</a:t>
            </a:r>
            <a:endParaRPr lang="en-US" b="1" i="1" dirty="0">
              <a:solidFill>
                <a:srgbClr val="FFC000"/>
              </a:solidFill>
            </a:endParaRPr>
          </a:p>
        </p:txBody>
      </p:sp>
    </p:spTree>
    <p:extLst>
      <p:ext uri="{BB962C8B-B14F-4D97-AF65-F5344CB8AC3E}">
        <p14:creationId xmlns:p14="http://schemas.microsoft.com/office/powerpoint/2010/main" val="260356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Quatre énoncés sur les attentes des étudiantes et étudiants</a:t>
            </a:r>
            <a:endParaRPr lang="en-US" dirty="0"/>
          </a:p>
        </p:txBody>
      </p:sp>
      <p:sp>
        <p:nvSpPr>
          <p:cNvPr id="3" name="Content Placeholder 2"/>
          <p:cNvSpPr>
            <a:spLocks noGrp="1"/>
          </p:cNvSpPr>
          <p:nvPr>
            <p:ph idx="1"/>
          </p:nvPr>
        </p:nvSpPr>
        <p:spPr/>
        <p:txBody>
          <a:bodyPr>
            <a:normAutofit fontScale="92500"/>
          </a:bodyPr>
          <a:lstStyle/>
          <a:p>
            <a:pPr lvl="0"/>
            <a:r>
              <a:rPr lang="fr-CA" b="1" dirty="0"/>
              <a:t>Un accès accru aux programmes et aux cours</a:t>
            </a:r>
            <a:r>
              <a:rPr lang="fr-CA" dirty="0"/>
              <a:t> </a:t>
            </a:r>
            <a:r>
              <a:rPr lang="en-CA" b="1" dirty="0" smtClean="0"/>
              <a:t> </a:t>
            </a:r>
            <a:r>
              <a:rPr lang="en-CA" dirty="0" smtClean="0"/>
              <a:t>– </a:t>
            </a:r>
            <a:r>
              <a:rPr lang="fr-CA" b="1" i="1" dirty="0">
                <a:solidFill>
                  <a:srgbClr val="FFC000"/>
                </a:solidFill>
              </a:rPr>
              <a:t>pour chercher la flexibilité.</a:t>
            </a:r>
            <a:endParaRPr lang="en-US" b="1" i="1" dirty="0">
              <a:solidFill>
                <a:srgbClr val="FFC000"/>
              </a:solidFill>
            </a:endParaRPr>
          </a:p>
          <a:p>
            <a:pPr lvl="0"/>
            <a:r>
              <a:rPr lang="fr-CA" b="1" dirty="0"/>
              <a:t>L’</a:t>
            </a:r>
            <a:r>
              <a:rPr lang="fr-CA" b="1" dirty="0" err="1"/>
              <a:t>abordabilité</a:t>
            </a:r>
            <a:r>
              <a:rPr lang="fr-CA" b="1" dirty="0"/>
              <a:t> de l’éducation postsecondaire</a:t>
            </a:r>
            <a:r>
              <a:rPr lang="en-CA" b="1" dirty="0"/>
              <a:t> </a:t>
            </a:r>
            <a:r>
              <a:rPr lang="en-CA" dirty="0" smtClean="0"/>
              <a:t>– </a:t>
            </a:r>
            <a:r>
              <a:rPr lang="fr-CA" b="1" i="1" dirty="0">
                <a:solidFill>
                  <a:srgbClr val="FFC000"/>
                </a:solidFill>
              </a:rPr>
              <a:t>pour chercher un éventail de moyens en vue de réaliser les résultats d’apprentissage à des coûts moins élevés.</a:t>
            </a:r>
            <a:endParaRPr lang="en-US" b="1" i="1" dirty="0">
              <a:solidFill>
                <a:srgbClr val="FFC000"/>
              </a:solidFill>
            </a:endParaRPr>
          </a:p>
          <a:p>
            <a:pPr lvl="0"/>
            <a:r>
              <a:rPr lang="fr-CA" b="1" dirty="0"/>
              <a:t>La qualité des programmes et des cours</a:t>
            </a:r>
            <a:r>
              <a:rPr lang="en-CA" b="1" dirty="0" smtClean="0"/>
              <a:t> </a:t>
            </a:r>
            <a:r>
              <a:rPr lang="en-US" b="1" dirty="0" smtClean="0"/>
              <a:t> </a:t>
            </a:r>
            <a:r>
              <a:rPr lang="en-US" dirty="0" smtClean="0"/>
              <a:t>- </a:t>
            </a:r>
            <a:r>
              <a:rPr lang="fr-CA" b="1" i="1" dirty="0">
                <a:solidFill>
                  <a:srgbClr val="FFC000"/>
                </a:solidFill>
              </a:rPr>
              <a:t>pour chercher à s’engager dans leur apprentissage.</a:t>
            </a:r>
            <a:endParaRPr lang="en-US" b="1" i="1" dirty="0">
              <a:solidFill>
                <a:srgbClr val="FFC000"/>
              </a:solidFill>
            </a:endParaRPr>
          </a:p>
          <a:p>
            <a:pPr lvl="0"/>
            <a:r>
              <a:rPr lang="fr-CA" b="1" dirty="0"/>
              <a:t>La mobilité des apprenantes et apprenants</a:t>
            </a:r>
            <a:r>
              <a:rPr lang="en-CA" b="1" dirty="0"/>
              <a:t> </a:t>
            </a:r>
            <a:r>
              <a:rPr lang="en-CA" dirty="0"/>
              <a:t>– </a:t>
            </a:r>
            <a:r>
              <a:rPr lang="en-CA" dirty="0" smtClean="0"/>
              <a:t> </a:t>
            </a:r>
            <a:r>
              <a:rPr lang="fr-CA" b="1" i="1" dirty="0">
                <a:solidFill>
                  <a:srgbClr val="FFC000"/>
                </a:solidFill>
              </a:rPr>
              <a:t>pour chercher des possibilités de transfert de crédits, de reconnaissance de groupes de crédits, ainsi que de transfert et d’échelonnement des programmes.</a:t>
            </a:r>
            <a:endParaRPr lang="en-US" b="1" i="1" dirty="0">
              <a:solidFill>
                <a:srgbClr val="FFC000"/>
              </a:solidFill>
            </a:endParaRPr>
          </a:p>
        </p:txBody>
      </p:sp>
    </p:spTree>
    <p:extLst>
      <p:ext uri="{BB962C8B-B14F-4D97-AF65-F5344CB8AC3E}">
        <p14:creationId xmlns:p14="http://schemas.microsoft.com/office/powerpoint/2010/main" val="196621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CA" dirty="0"/>
              <a:t>Quelques faits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0942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L’offre et la demande</a:t>
            </a:r>
            <a:endParaRPr lang="en-US" dirty="0"/>
          </a:p>
        </p:txBody>
      </p:sp>
      <p:sp>
        <p:nvSpPr>
          <p:cNvPr id="3" name="Content Placeholder 2"/>
          <p:cNvSpPr>
            <a:spLocks noGrp="1"/>
          </p:cNvSpPr>
          <p:nvPr>
            <p:ph idx="1"/>
          </p:nvPr>
        </p:nvSpPr>
        <p:spPr/>
        <p:txBody>
          <a:bodyPr>
            <a:normAutofit fontScale="92500" lnSpcReduction="20000"/>
          </a:bodyPr>
          <a:lstStyle/>
          <a:p>
            <a:r>
              <a:rPr lang="fr-CA" dirty="0"/>
              <a:t>En Amérique du Nord, l’apprentissage en ligne s’accroit plus rapidement que l’apprentissage en face-à- face.</a:t>
            </a:r>
            <a:endParaRPr lang="en-US" dirty="0"/>
          </a:p>
          <a:p>
            <a:pPr lvl="1"/>
            <a:r>
              <a:rPr lang="en-US" dirty="0" smtClean="0"/>
              <a:t>Au </a:t>
            </a:r>
            <a:r>
              <a:rPr lang="en-US" dirty="0" err="1" smtClean="0"/>
              <a:t>cours</a:t>
            </a:r>
            <a:r>
              <a:rPr lang="en-US" dirty="0" smtClean="0"/>
              <a:t> des </a:t>
            </a:r>
            <a:r>
              <a:rPr lang="en-US" dirty="0" err="1" smtClean="0"/>
              <a:t>cinq</a:t>
            </a:r>
            <a:r>
              <a:rPr lang="en-US" dirty="0" smtClean="0"/>
              <a:t> </a:t>
            </a:r>
            <a:r>
              <a:rPr lang="en-US" dirty="0" err="1" smtClean="0"/>
              <a:t>dernières</a:t>
            </a:r>
            <a:r>
              <a:rPr lang="en-US" dirty="0" smtClean="0"/>
              <a:t> </a:t>
            </a:r>
            <a:r>
              <a:rPr lang="en-US" dirty="0" err="1" smtClean="0"/>
              <a:t>années</a:t>
            </a:r>
            <a:r>
              <a:rPr lang="en-US" dirty="0" smtClean="0"/>
              <a:t>, la </a:t>
            </a:r>
            <a:r>
              <a:rPr lang="en-US" dirty="0" err="1" smtClean="0"/>
              <a:t>croissance</a:t>
            </a:r>
            <a:r>
              <a:rPr lang="en-US" dirty="0" smtClean="0"/>
              <a:t> </a:t>
            </a:r>
            <a:r>
              <a:rPr lang="en-US" dirty="0" err="1" smtClean="0"/>
              <a:t>moyenne</a:t>
            </a:r>
            <a:r>
              <a:rPr lang="en-US" dirty="0" smtClean="0"/>
              <a:t> pour la </a:t>
            </a:r>
            <a:r>
              <a:rPr lang="en-US" dirty="0" err="1" smtClean="0"/>
              <a:t>demande</a:t>
            </a:r>
            <a:r>
              <a:rPr lang="en-US" dirty="0" smtClean="0"/>
              <a:t> </a:t>
            </a:r>
            <a:r>
              <a:rPr lang="en-US" dirty="0" err="1" smtClean="0"/>
              <a:t>d’apprentissage</a:t>
            </a:r>
            <a:r>
              <a:rPr lang="en-US" dirty="0" smtClean="0"/>
              <a:t> </a:t>
            </a:r>
            <a:r>
              <a:rPr lang="en-US" dirty="0" err="1" smtClean="0"/>
              <a:t>en</a:t>
            </a:r>
            <a:r>
              <a:rPr lang="en-US" dirty="0" smtClean="0"/>
              <a:t> </a:t>
            </a:r>
            <a:r>
              <a:rPr lang="en-US" dirty="0" err="1" smtClean="0"/>
              <a:t>ligne</a:t>
            </a:r>
            <a:r>
              <a:rPr lang="en-US" dirty="0" smtClean="0"/>
              <a:t> </a:t>
            </a:r>
            <a:r>
              <a:rPr lang="en-US" dirty="0" err="1" smtClean="0"/>
              <a:t>est</a:t>
            </a:r>
            <a:r>
              <a:rPr lang="en-US" dirty="0" smtClean="0"/>
              <a:t> de 12 % environ, </a:t>
            </a:r>
            <a:r>
              <a:rPr lang="en-US" dirty="0" err="1" smtClean="0"/>
              <a:t>comparativement</a:t>
            </a:r>
            <a:r>
              <a:rPr lang="en-US" dirty="0" smtClean="0"/>
              <a:t> à </a:t>
            </a:r>
            <a:r>
              <a:rPr lang="en-US" dirty="0" err="1" smtClean="0"/>
              <a:t>celle</a:t>
            </a:r>
            <a:r>
              <a:rPr lang="en-US" dirty="0" smtClean="0"/>
              <a:t> de 1,5 % pour la </a:t>
            </a:r>
            <a:r>
              <a:rPr lang="en-US" dirty="0" err="1" smtClean="0"/>
              <a:t>demande</a:t>
            </a:r>
            <a:r>
              <a:rPr lang="en-US" dirty="0" smtClean="0"/>
              <a:t> </a:t>
            </a:r>
            <a:r>
              <a:rPr lang="en-US" dirty="0" err="1" smtClean="0"/>
              <a:t>d’apprentissage</a:t>
            </a:r>
            <a:r>
              <a:rPr lang="en-US" dirty="0" smtClean="0"/>
              <a:t> </a:t>
            </a:r>
            <a:r>
              <a:rPr lang="en-US" dirty="0" err="1" smtClean="0"/>
              <a:t>en</a:t>
            </a:r>
            <a:r>
              <a:rPr lang="en-US" dirty="0" smtClean="0"/>
              <a:t> </a:t>
            </a:r>
            <a:r>
              <a:rPr lang="en-US" dirty="0" err="1" smtClean="0"/>
              <a:t>salle</a:t>
            </a:r>
            <a:r>
              <a:rPr lang="en-US" dirty="0" smtClean="0"/>
              <a:t> de </a:t>
            </a:r>
            <a:r>
              <a:rPr lang="en-US" dirty="0" err="1" smtClean="0"/>
              <a:t>classe</a:t>
            </a:r>
            <a:r>
              <a:rPr lang="en-US" dirty="0" smtClean="0"/>
              <a:t>.</a:t>
            </a:r>
          </a:p>
          <a:p>
            <a:r>
              <a:rPr lang="fr-CA" dirty="0"/>
              <a:t>Avec plus 18 000 cours en ligne, 1000 programmes entièrement en ligne et plus de 500 000 inscriptions annuellement à des cours en ligne, l’Ontario est le chef de file au Canada en ce qui a trait à la conception et la prestation de l’apprentissage en ligne. </a:t>
            </a:r>
            <a:endParaRPr lang="en-US" dirty="0"/>
          </a:p>
          <a:p>
            <a:r>
              <a:rPr lang="fr-CA" dirty="0"/>
              <a:t>L’étudiante ou étudiant à Sault Ste Marie, qui cherche un programme en ligne d’administration des affaires, a la possibilité de choisir parmi plus de 100 programmes menant à un grade. Et plusieurs de ces programmes provenant de 47 pays et offerts en 9 langues n’exigent pas un diplôme d’études secondaires – c’est un marché mondial.</a:t>
            </a:r>
            <a:endParaRPr lang="en-US" dirty="0"/>
          </a:p>
          <a:p>
            <a:endParaRPr lang="en-US" dirty="0"/>
          </a:p>
        </p:txBody>
      </p:sp>
    </p:spTree>
    <p:extLst>
      <p:ext uri="{BB962C8B-B14F-4D97-AF65-F5344CB8AC3E}">
        <p14:creationId xmlns:p14="http://schemas.microsoft.com/office/powerpoint/2010/main" val="125482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L’offre et la demande</a:t>
            </a:r>
            <a:endParaRPr lang="en-US" dirty="0"/>
          </a:p>
        </p:txBody>
      </p:sp>
      <p:sp>
        <p:nvSpPr>
          <p:cNvPr id="3" name="Content Placeholder 2"/>
          <p:cNvSpPr>
            <a:spLocks noGrp="1"/>
          </p:cNvSpPr>
          <p:nvPr>
            <p:ph idx="1"/>
          </p:nvPr>
        </p:nvSpPr>
        <p:spPr/>
        <p:txBody>
          <a:bodyPr>
            <a:normAutofit lnSpcReduction="10000"/>
          </a:bodyPr>
          <a:lstStyle/>
          <a:p>
            <a:r>
              <a:rPr lang="fr-CA" dirty="0"/>
              <a:t>Au Canada et aux États-Unis, plus de neuf millions d’étudiantes et étudiants font des études en ligne menant à des crédits. </a:t>
            </a:r>
            <a:endParaRPr lang="fr-CA" dirty="0" smtClean="0"/>
          </a:p>
          <a:p>
            <a:r>
              <a:rPr lang="fr-CA" dirty="0"/>
              <a:t>35 % des étudiantes et étudiants de l’éducation supérieure suivent au moins un cours en ligne. </a:t>
            </a:r>
            <a:endParaRPr lang="fr-CA" dirty="0" smtClean="0"/>
          </a:p>
          <a:p>
            <a:r>
              <a:rPr lang="fr-CA" dirty="0"/>
              <a:t>Les variations d'une année à l'autre des inscriptions aux programmes entièrement en ligne, qui sont déclarées par discipline, montrent que la majorité de celles-ci augmentent.</a:t>
            </a:r>
            <a:endParaRPr lang="en-US" dirty="0"/>
          </a:p>
          <a:p>
            <a:r>
              <a:rPr lang="fr-CA" dirty="0"/>
              <a:t>65 % des établissements d’enseignement de l’éducation supérieure déclarent que l’apprentissage en ligne est une composante essentielle de leur stratégie à long terme</a:t>
            </a:r>
            <a:r>
              <a:rPr lang="fr-CA" dirty="0" smtClean="0"/>
              <a:t>.</a:t>
            </a:r>
            <a:endParaRPr lang="en-US" dirty="0"/>
          </a:p>
        </p:txBody>
      </p:sp>
    </p:spTree>
    <p:extLst>
      <p:ext uri="{BB962C8B-B14F-4D97-AF65-F5344CB8AC3E}">
        <p14:creationId xmlns:p14="http://schemas.microsoft.com/office/powerpoint/2010/main" val="238678451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825</TotalTime>
  <Words>844</Words>
  <Application>Microsoft Office PowerPoint</Application>
  <PresentationFormat>Custom</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Berlin</vt:lpstr>
      <vt:lpstr>La flexibilité, la réactivité et l’adaptation</vt:lpstr>
      <vt:lpstr>Les collègues réunis dans cette salle représentent</vt:lpstr>
      <vt:lpstr>Ce que nous aborderons au cours de cette session</vt:lpstr>
      <vt:lpstr>Le contexte</vt:lpstr>
      <vt:lpstr> Cinq moteurs du changement dans l’éducation supérieure </vt:lpstr>
      <vt:lpstr>Quatre énoncés sur les attentes des étudiantes et étudiants</vt:lpstr>
      <vt:lpstr>Quelques faits</vt:lpstr>
      <vt:lpstr>L’offre et la demande</vt:lpstr>
      <vt:lpstr>L’offre et la demande</vt:lpstr>
      <vt:lpstr>La satisfaction des étudiantes et étudiants quant à leur apprentissage en ligne (par rapport à l’apprentissage face-à-face)</vt:lpstr>
      <vt:lpstr>L’adoption de l’apprentissage en ligne par le personnel enseignant </vt:lpstr>
      <vt:lpstr> Les taux de réussite  </vt:lpstr>
      <vt:lpstr>Quelques distractions</vt:lpstr>
      <vt:lpstr>Trois grosses distractions</vt:lpstr>
      <vt:lpstr>Les options pour l'apprentissage flexible dans les établissements francophones de l’Ontario</vt:lpstr>
      <vt:lpstr>1re option : Centre d’excellence en apprentissage franco-ontarien</vt:lpstr>
      <vt:lpstr>2e option : Centre de l’évaluation basée sur les compétences </vt:lpstr>
      <vt:lpstr>3e option : Centre virtuel pour l’innovation et le perfectionnement professionnel du personnel enseignant  </vt:lpstr>
      <vt:lpstr>4e option : Partenariats bilatéraux pour innover</vt:lpstr>
      <vt:lpstr>Une réflexion sur trois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Flexibility, Responsiveness and Adaptation</dc:title>
  <dc:creator>Stephen Murgatroyd</dc:creator>
  <cp:lastModifiedBy>Roxanne Love</cp:lastModifiedBy>
  <cp:revision>61</cp:revision>
  <cp:lastPrinted>2015-03-03T17:30:11Z</cp:lastPrinted>
  <dcterms:created xsi:type="dcterms:W3CDTF">2015-02-10T16:54:26Z</dcterms:created>
  <dcterms:modified xsi:type="dcterms:W3CDTF">2015-03-03T18:00:22Z</dcterms:modified>
</cp:coreProperties>
</file>