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</p:sldMasterIdLst>
  <p:notesMasterIdLst>
    <p:notesMasterId r:id="rId44"/>
  </p:notesMasterIdLst>
  <p:sldIdLst>
    <p:sldId id="256" r:id="rId3"/>
    <p:sldId id="293" r:id="rId4"/>
    <p:sldId id="275" r:id="rId5"/>
    <p:sldId id="273" r:id="rId6"/>
    <p:sldId id="274" r:id="rId7"/>
    <p:sldId id="272" r:id="rId8"/>
    <p:sldId id="277" r:id="rId9"/>
    <p:sldId id="325" r:id="rId10"/>
    <p:sldId id="335" r:id="rId11"/>
    <p:sldId id="297" r:id="rId12"/>
    <p:sldId id="306" r:id="rId13"/>
    <p:sldId id="307" r:id="rId14"/>
    <p:sldId id="299" r:id="rId15"/>
    <p:sldId id="300" r:id="rId16"/>
    <p:sldId id="323" r:id="rId17"/>
    <p:sldId id="282" r:id="rId18"/>
    <p:sldId id="283" r:id="rId19"/>
    <p:sldId id="264" r:id="rId20"/>
    <p:sldId id="267" r:id="rId21"/>
    <p:sldId id="268" r:id="rId22"/>
    <p:sldId id="281" r:id="rId23"/>
    <p:sldId id="276" r:id="rId24"/>
    <p:sldId id="303" r:id="rId25"/>
    <p:sldId id="302" r:id="rId26"/>
    <p:sldId id="320" r:id="rId27"/>
    <p:sldId id="321" r:id="rId28"/>
    <p:sldId id="328" r:id="rId29"/>
    <p:sldId id="334" r:id="rId30"/>
    <p:sldId id="329" r:id="rId31"/>
    <p:sldId id="330" r:id="rId32"/>
    <p:sldId id="331" r:id="rId33"/>
    <p:sldId id="332" r:id="rId34"/>
    <p:sldId id="333" r:id="rId35"/>
    <p:sldId id="318" r:id="rId36"/>
    <p:sldId id="279" r:id="rId37"/>
    <p:sldId id="313" r:id="rId38"/>
    <p:sldId id="322" r:id="rId39"/>
    <p:sldId id="315" r:id="rId40"/>
    <p:sldId id="326" r:id="rId41"/>
    <p:sldId id="290" r:id="rId42"/>
    <p:sldId id="288" r:id="rId4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F501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624"/>
    <p:restoredTop sz="94795"/>
  </p:normalViewPr>
  <p:slideViewPr>
    <p:cSldViewPr snapToGrid="0">
      <p:cViewPr varScale="1">
        <p:scale>
          <a:sx n="120" d="100"/>
          <a:sy n="120" d="100"/>
        </p:scale>
        <p:origin x="544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tableStyles" Target="tableStyle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viewProps" Target="view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8C77F05-313B-4C2E-AAC5-B21353BAA101}" type="doc">
      <dgm:prSet loTypeId="urn:microsoft.com/office/officeart/2005/8/layout/vList2" loCatId="list" qsTypeId="urn:microsoft.com/office/officeart/2005/8/quickstyle/simple4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ED5D7C5E-1F3F-4F1D-9E72-705301DA9D19}">
      <dgm:prSet/>
      <dgm:spPr/>
      <dgm:t>
        <a:bodyPr/>
        <a:lstStyle/>
        <a:p>
          <a:r>
            <a:rPr lang="en-US" dirty="0"/>
            <a:t>Oral exams</a:t>
          </a:r>
        </a:p>
      </dgm:t>
    </dgm:pt>
    <dgm:pt modelId="{96E3E421-206F-447D-8520-89561A694EC5}" type="parTrans" cxnId="{07B120FE-C5F9-4EEC-9E1E-9073AC95696C}">
      <dgm:prSet/>
      <dgm:spPr/>
      <dgm:t>
        <a:bodyPr/>
        <a:lstStyle/>
        <a:p>
          <a:endParaRPr lang="en-US"/>
        </a:p>
      </dgm:t>
    </dgm:pt>
    <dgm:pt modelId="{8A1760C3-A58B-4AEC-955A-4CB645AF850F}" type="sibTrans" cxnId="{07B120FE-C5F9-4EEC-9E1E-9073AC95696C}">
      <dgm:prSet/>
      <dgm:spPr/>
      <dgm:t>
        <a:bodyPr/>
        <a:lstStyle/>
        <a:p>
          <a:endParaRPr lang="en-US"/>
        </a:p>
      </dgm:t>
    </dgm:pt>
    <dgm:pt modelId="{5BF80634-A7C4-43B0-89BF-2BE6231645FB}">
      <dgm:prSet/>
      <dgm:spPr/>
      <dgm:t>
        <a:bodyPr/>
        <a:lstStyle/>
        <a:p>
          <a:r>
            <a:rPr lang="en-US" dirty="0"/>
            <a:t>Collaborative approaches—students and faculty learn together</a:t>
          </a:r>
        </a:p>
      </dgm:t>
    </dgm:pt>
    <dgm:pt modelId="{2431C86F-BCC4-4063-97F6-94D6BEC082FC}" type="parTrans" cxnId="{48952EB2-C476-4C84-A55E-A6890C913F1C}">
      <dgm:prSet/>
      <dgm:spPr/>
      <dgm:t>
        <a:bodyPr/>
        <a:lstStyle/>
        <a:p>
          <a:endParaRPr lang="en-US"/>
        </a:p>
      </dgm:t>
    </dgm:pt>
    <dgm:pt modelId="{93FE2C4B-55A7-4A21-90B3-E36E58B31722}" type="sibTrans" cxnId="{48952EB2-C476-4C84-A55E-A6890C913F1C}">
      <dgm:prSet/>
      <dgm:spPr/>
      <dgm:t>
        <a:bodyPr/>
        <a:lstStyle/>
        <a:p>
          <a:endParaRPr lang="en-US"/>
        </a:p>
      </dgm:t>
    </dgm:pt>
    <dgm:pt modelId="{4BE18592-FCE6-47DF-97C9-AA475C22BDB9}">
      <dgm:prSet/>
      <dgm:spPr/>
      <dgm:t>
        <a:bodyPr/>
        <a:lstStyle/>
        <a:p>
          <a:r>
            <a:rPr lang="en-US" dirty="0"/>
            <a:t>Requiring modules (or courses?) to teach AI literacy</a:t>
          </a:r>
        </a:p>
      </dgm:t>
    </dgm:pt>
    <dgm:pt modelId="{05E3499D-E646-4561-8ED0-9285F5E59BE4}" type="parTrans" cxnId="{44E81AB6-0068-4395-8C99-5966474D4581}">
      <dgm:prSet/>
      <dgm:spPr/>
      <dgm:t>
        <a:bodyPr/>
        <a:lstStyle/>
        <a:p>
          <a:endParaRPr lang="en-US"/>
        </a:p>
      </dgm:t>
    </dgm:pt>
    <dgm:pt modelId="{E655F302-3CE5-406C-AF2C-E838C7BD25FD}" type="sibTrans" cxnId="{44E81AB6-0068-4395-8C99-5966474D4581}">
      <dgm:prSet/>
      <dgm:spPr/>
      <dgm:t>
        <a:bodyPr/>
        <a:lstStyle/>
        <a:p>
          <a:endParaRPr lang="en-US"/>
        </a:p>
      </dgm:t>
    </dgm:pt>
    <dgm:pt modelId="{C0095DF3-32D7-A747-8BBA-03D44C290F93}">
      <dgm:prSet/>
      <dgm:spPr/>
      <dgm:t>
        <a:bodyPr/>
        <a:lstStyle/>
        <a:p>
          <a:r>
            <a:rPr lang="en-US" dirty="0"/>
            <a:t>Scaffolding assignments</a:t>
          </a:r>
        </a:p>
      </dgm:t>
    </dgm:pt>
    <dgm:pt modelId="{E0F7F120-3750-DC43-9ECE-0AF37CDA3C76}" type="parTrans" cxnId="{F9169BD8-71DF-EB49-A1AE-8BFAEDBB55A4}">
      <dgm:prSet/>
      <dgm:spPr/>
      <dgm:t>
        <a:bodyPr/>
        <a:lstStyle/>
        <a:p>
          <a:endParaRPr lang="en-US"/>
        </a:p>
      </dgm:t>
    </dgm:pt>
    <dgm:pt modelId="{E792070D-3850-604E-A8DD-F8FF267C5583}" type="sibTrans" cxnId="{F9169BD8-71DF-EB49-A1AE-8BFAEDBB55A4}">
      <dgm:prSet/>
      <dgm:spPr/>
      <dgm:t>
        <a:bodyPr/>
        <a:lstStyle/>
        <a:p>
          <a:endParaRPr lang="en-US"/>
        </a:p>
      </dgm:t>
    </dgm:pt>
    <dgm:pt modelId="{6EE37C9C-1E20-E847-A43C-59E7ED3E6A22}">
      <dgm:prSet/>
      <dgm:spPr/>
      <dgm:t>
        <a:bodyPr/>
        <a:lstStyle/>
        <a:p>
          <a:r>
            <a:rPr lang="en-US" dirty="0"/>
            <a:t>AI-proof prompts (e.g. tasks specific to class discussions)</a:t>
          </a:r>
        </a:p>
      </dgm:t>
    </dgm:pt>
    <dgm:pt modelId="{FBD9AB74-6705-D847-8B45-8800495C0B1B}" type="parTrans" cxnId="{7EF1A9C6-9C01-EF46-9FE4-65244B546127}">
      <dgm:prSet/>
      <dgm:spPr/>
      <dgm:t>
        <a:bodyPr/>
        <a:lstStyle/>
        <a:p>
          <a:endParaRPr lang="en-US"/>
        </a:p>
      </dgm:t>
    </dgm:pt>
    <dgm:pt modelId="{E05EB599-A6BC-6B4D-AF29-0B19CBA5ADD1}" type="sibTrans" cxnId="{7EF1A9C6-9C01-EF46-9FE4-65244B546127}">
      <dgm:prSet/>
      <dgm:spPr/>
      <dgm:t>
        <a:bodyPr/>
        <a:lstStyle/>
        <a:p>
          <a:endParaRPr lang="en-US"/>
        </a:p>
      </dgm:t>
    </dgm:pt>
    <dgm:pt modelId="{C6399408-A515-4449-9814-2B824217EB28}">
      <dgm:prSet/>
      <dgm:spPr/>
      <dgm:t>
        <a:bodyPr/>
        <a:lstStyle/>
        <a:p>
          <a:r>
            <a:rPr lang="en-US" dirty="0"/>
            <a:t>In-class writing</a:t>
          </a:r>
        </a:p>
      </dgm:t>
    </dgm:pt>
    <dgm:pt modelId="{FD2CA389-E7A8-F94E-8951-2FFF9564240F}" type="parTrans" cxnId="{C4960719-9F45-F947-88A0-B17E3779650C}">
      <dgm:prSet/>
      <dgm:spPr/>
      <dgm:t>
        <a:bodyPr/>
        <a:lstStyle/>
        <a:p>
          <a:endParaRPr lang="en-US"/>
        </a:p>
      </dgm:t>
    </dgm:pt>
    <dgm:pt modelId="{3C048499-B95A-E84C-B824-6C3B14FB4E6D}" type="sibTrans" cxnId="{C4960719-9F45-F947-88A0-B17E3779650C}">
      <dgm:prSet/>
      <dgm:spPr/>
      <dgm:t>
        <a:bodyPr/>
        <a:lstStyle/>
        <a:p>
          <a:endParaRPr lang="en-US"/>
        </a:p>
      </dgm:t>
    </dgm:pt>
    <dgm:pt modelId="{AE1ED647-5526-0445-9EE5-2D7EC653EEA4}">
      <dgm:prSet/>
      <dgm:spPr/>
      <dgm:t>
        <a:bodyPr/>
        <a:lstStyle/>
        <a:p>
          <a:r>
            <a:rPr lang="en-US" dirty="0"/>
            <a:t>Rethinking assessment </a:t>
          </a:r>
        </a:p>
      </dgm:t>
    </dgm:pt>
    <dgm:pt modelId="{F6643882-6828-F246-B9BF-8D4877C6BEE6}" type="parTrans" cxnId="{3B670474-22FC-C740-A574-8FC9B2076116}">
      <dgm:prSet/>
      <dgm:spPr/>
      <dgm:t>
        <a:bodyPr/>
        <a:lstStyle/>
        <a:p>
          <a:endParaRPr lang="en-US"/>
        </a:p>
      </dgm:t>
    </dgm:pt>
    <dgm:pt modelId="{1410731A-CEA2-3448-88C3-AE3BEAD44D3B}" type="sibTrans" cxnId="{3B670474-22FC-C740-A574-8FC9B2076116}">
      <dgm:prSet/>
      <dgm:spPr/>
      <dgm:t>
        <a:bodyPr/>
        <a:lstStyle/>
        <a:p>
          <a:endParaRPr lang="en-US"/>
        </a:p>
      </dgm:t>
    </dgm:pt>
    <dgm:pt modelId="{7C998375-A424-2D40-B421-0E9C60E89D23}">
      <dgm:prSet/>
      <dgm:spPr/>
      <dgm:t>
        <a:bodyPr/>
        <a:lstStyle/>
        <a:p>
          <a:r>
            <a:rPr lang="en-US" dirty="0"/>
            <a:t>Stop anthropomorphizing AI</a:t>
          </a:r>
        </a:p>
      </dgm:t>
    </dgm:pt>
    <dgm:pt modelId="{FB65C238-BA5F-9B4C-8FE3-00F7EFF5C024}" type="parTrans" cxnId="{97EB4117-EBBA-DC4A-9CCC-0CA622284792}">
      <dgm:prSet/>
      <dgm:spPr/>
      <dgm:t>
        <a:bodyPr/>
        <a:lstStyle/>
        <a:p>
          <a:endParaRPr lang="en-US"/>
        </a:p>
      </dgm:t>
    </dgm:pt>
    <dgm:pt modelId="{3D4422C1-E62C-524A-B4A7-9494DD0163F1}" type="sibTrans" cxnId="{97EB4117-EBBA-DC4A-9CCC-0CA622284792}">
      <dgm:prSet/>
      <dgm:spPr/>
      <dgm:t>
        <a:bodyPr/>
        <a:lstStyle/>
        <a:p>
          <a:endParaRPr lang="en-US"/>
        </a:p>
      </dgm:t>
    </dgm:pt>
    <dgm:pt modelId="{75F7DA98-6158-994E-A62B-A9D8EA2DE5C9}" type="pres">
      <dgm:prSet presAssocID="{A8C77F05-313B-4C2E-AAC5-B21353BAA101}" presName="linear" presStyleCnt="0">
        <dgm:presLayoutVars>
          <dgm:animLvl val="lvl"/>
          <dgm:resizeHandles val="exact"/>
        </dgm:presLayoutVars>
      </dgm:prSet>
      <dgm:spPr/>
    </dgm:pt>
    <dgm:pt modelId="{715273BC-AA4D-1848-9B13-E99E6A930670}" type="pres">
      <dgm:prSet presAssocID="{4BE18592-FCE6-47DF-97C9-AA475C22BDB9}" presName="parentText" presStyleLbl="node1" presStyleIdx="0" presStyleCnt="8">
        <dgm:presLayoutVars>
          <dgm:chMax val="0"/>
          <dgm:bulletEnabled val="1"/>
        </dgm:presLayoutVars>
      </dgm:prSet>
      <dgm:spPr/>
    </dgm:pt>
    <dgm:pt modelId="{B4400A00-198E-EF41-991F-6766471F76ED}" type="pres">
      <dgm:prSet presAssocID="{E655F302-3CE5-406C-AF2C-E838C7BD25FD}" presName="spacer" presStyleCnt="0"/>
      <dgm:spPr/>
    </dgm:pt>
    <dgm:pt modelId="{56675351-0DF2-684E-970F-DA0A6B71CD3E}" type="pres">
      <dgm:prSet presAssocID="{5BF80634-A7C4-43B0-89BF-2BE6231645FB}" presName="parentText" presStyleLbl="node1" presStyleIdx="1" presStyleCnt="8">
        <dgm:presLayoutVars>
          <dgm:chMax val="0"/>
          <dgm:bulletEnabled val="1"/>
        </dgm:presLayoutVars>
      </dgm:prSet>
      <dgm:spPr/>
    </dgm:pt>
    <dgm:pt modelId="{D2EEEF20-AE5E-0647-9309-81A3C7F22187}" type="pres">
      <dgm:prSet presAssocID="{93FE2C4B-55A7-4A21-90B3-E36E58B31722}" presName="spacer" presStyleCnt="0"/>
      <dgm:spPr/>
    </dgm:pt>
    <dgm:pt modelId="{D01166D4-7E8E-2F49-8CC2-D78F27B10D8D}" type="pres">
      <dgm:prSet presAssocID="{7C998375-A424-2D40-B421-0E9C60E89D23}" presName="parentText" presStyleLbl="node1" presStyleIdx="2" presStyleCnt="8">
        <dgm:presLayoutVars>
          <dgm:chMax val="0"/>
          <dgm:bulletEnabled val="1"/>
        </dgm:presLayoutVars>
      </dgm:prSet>
      <dgm:spPr/>
    </dgm:pt>
    <dgm:pt modelId="{76137862-D924-214B-8360-DD1C6F4B7C55}" type="pres">
      <dgm:prSet presAssocID="{3D4422C1-E62C-524A-B4A7-9494DD0163F1}" presName="spacer" presStyleCnt="0"/>
      <dgm:spPr/>
    </dgm:pt>
    <dgm:pt modelId="{552D9935-5B84-5B42-BEC1-3B5B0165EF08}" type="pres">
      <dgm:prSet presAssocID="{C6399408-A515-4449-9814-2B824217EB28}" presName="parentText" presStyleLbl="node1" presStyleIdx="3" presStyleCnt="8">
        <dgm:presLayoutVars>
          <dgm:chMax val="0"/>
          <dgm:bulletEnabled val="1"/>
        </dgm:presLayoutVars>
      </dgm:prSet>
      <dgm:spPr/>
    </dgm:pt>
    <dgm:pt modelId="{DD8B02F2-C9C3-DE43-833B-832E2A6DF850}" type="pres">
      <dgm:prSet presAssocID="{3C048499-B95A-E84C-B824-6C3B14FB4E6D}" presName="spacer" presStyleCnt="0"/>
      <dgm:spPr/>
    </dgm:pt>
    <dgm:pt modelId="{6C353A9F-0AA9-464E-9D57-322F4AA8B76E}" type="pres">
      <dgm:prSet presAssocID="{ED5D7C5E-1F3F-4F1D-9E72-705301DA9D19}" presName="parentText" presStyleLbl="node1" presStyleIdx="4" presStyleCnt="8">
        <dgm:presLayoutVars>
          <dgm:chMax val="0"/>
          <dgm:bulletEnabled val="1"/>
        </dgm:presLayoutVars>
      </dgm:prSet>
      <dgm:spPr/>
    </dgm:pt>
    <dgm:pt modelId="{1C3F3B7B-CC0C-4F41-9CAD-143EDDED7606}" type="pres">
      <dgm:prSet presAssocID="{8A1760C3-A58B-4AEC-955A-4CB645AF850F}" presName="spacer" presStyleCnt="0"/>
      <dgm:spPr/>
    </dgm:pt>
    <dgm:pt modelId="{70FEB732-479F-CE43-9BF6-EC95BC587896}" type="pres">
      <dgm:prSet presAssocID="{C0095DF3-32D7-A747-8BBA-03D44C290F93}" presName="parentText" presStyleLbl="node1" presStyleIdx="5" presStyleCnt="8">
        <dgm:presLayoutVars>
          <dgm:chMax val="0"/>
          <dgm:bulletEnabled val="1"/>
        </dgm:presLayoutVars>
      </dgm:prSet>
      <dgm:spPr/>
    </dgm:pt>
    <dgm:pt modelId="{BB955B64-32C3-8A48-9F62-C4FF4690FE14}" type="pres">
      <dgm:prSet presAssocID="{E792070D-3850-604E-A8DD-F8FF267C5583}" presName="spacer" presStyleCnt="0"/>
      <dgm:spPr/>
    </dgm:pt>
    <dgm:pt modelId="{68C3236D-EE85-8B45-961B-429587217859}" type="pres">
      <dgm:prSet presAssocID="{6EE37C9C-1E20-E847-A43C-59E7ED3E6A22}" presName="parentText" presStyleLbl="node1" presStyleIdx="6" presStyleCnt="8">
        <dgm:presLayoutVars>
          <dgm:chMax val="0"/>
          <dgm:bulletEnabled val="1"/>
        </dgm:presLayoutVars>
      </dgm:prSet>
      <dgm:spPr/>
    </dgm:pt>
    <dgm:pt modelId="{55F6B377-0B38-5841-BD81-4477A6348B32}" type="pres">
      <dgm:prSet presAssocID="{E05EB599-A6BC-6B4D-AF29-0B19CBA5ADD1}" presName="spacer" presStyleCnt="0"/>
      <dgm:spPr/>
    </dgm:pt>
    <dgm:pt modelId="{7A71A827-A96C-5D4D-B3C9-82064D744B28}" type="pres">
      <dgm:prSet presAssocID="{AE1ED647-5526-0445-9EE5-2D7EC653EEA4}" presName="parentText" presStyleLbl="node1" presStyleIdx="7" presStyleCnt="8">
        <dgm:presLayoutVars>
          <dgm:chMax val="0"/>
          <dgm:bulletEnabled val="1"/>
        </dgm:presLayoutVars>
      </dgm:prSet>
      <dgm:spPr/>
    </dgm:pt>
  </dgm:ptLst>
  <dgm:cxnLst>
    <dgm:cxn modelId="{97EB4117-EBBA-DC4A-9CCC-0CA622284792}" srcId="{A8C77F05-313B-4C2E-AAC5-B21353BAA101}" destId="{7C998375-A424-2D40-B421-0E9C60E89D23}" srcOrd="2" destOrd="0" parTransId="{FB65C238-BA5F-9B4C-8FE3-00F7EFF5C024}" sibTransId="{3D4422C1-E62C-524A-B4A7-9494DD0163F1}"/>
    <dgm:cxn modelId="{C39A6A17-6E66-CB44-8AA6-8883D522FB9C}" type="presOf" srcId="{ED5D7C5E-1F3F-4F1D-9E72-705301DA9D19}" destId="{6C353A9F-0AA9-464E-9D57-322F4AA8B76E}" srcOrd="0" destOrd="0" presId="urn:microsoft.com/office/officeart/2005/8/layout/vList2"/>
    <dgm:cxn modelId="{C4960719-9F45-F947-88A0-B17E3779650C}" srcId="{A8C77F05-313B-4C2E-AAC5-B21353BAA101}" destId="{C6399408-A515-4449-9814-2B824217EB28}" srcOrd="3" destOrd="0" parTransId="{FD2CA389-E7A8-F94E-8951-2FFF9564240F}" sibTransId="{3C048499-B95A-E84C-B824-6C3B14FB4E6D}"/>
    <dgm:cxn modelId="{FCD50F1C-A197-B94D-BFFF-6D4076CB8EE5}" type="presOf" srcId="{A8C77F05-313B-4C2E-AAC5-B21353BAA101}" destId="{75F7DA98-6158-994E-A62B-A9D8EA2DE5C9}" srcOrd="0" destOrd="0" presId="urn:microsoft.com/office/officeart/2005/8/layout/vList2"/>
    <dgm:cxn modelId="{6631275E-DDA7-544D-9B9F-0FA803B7F0C1}" type="presOf" srcId="{AE1ED647-5526-0445-9EE5-2D7EC653EEA4}" destId="{7A71A827-A96C-5D4D-B3C9-82064D744B28}" srcOrd="0" destOrd="0" presId="urn:microsoft.com/office/officeart/2005/8/layout/vList2"/>
    <dgm:cxn modelId="{057E426F-03E8-5949-81FE-6680193D62B3}" type="presOf" srcId="{7C998375-A424-2D40-B421-0E9C60E89D23}" destId="{D01166D4-7E8E-2F49-8CC2-D78F27B10D8D}" srcOrd="0" destOrd="0" presId="urn:microsoft.com/office/officeart/2005/8/layout/vList2"/>
    <dgm:cxn modelId="{3B670474-22FC-C740-A574-8FC9B2076116}" srcId="{A8C77F05-313B-4C2E-AAC5-B21353BAA101}" destId="{AE1ED647-5526-0445-9EE5-2D7EC653EEA4}" srcOrd="7" destOrd="0" parTransId="{F6643882-6828-F246-B9BF-8D4877C6BEE6}" sibTransId="{1410731A-CEA2-3448-88C3-AE3BEAD44D3B}"/>
    <dgm:cxn modelId="{0B807B9E-85E3-7E4C-A763-3D6F1C5A26B0}" type="presOf" srcId="{5BF80634-A7C4-43B0-89BF-2BE6231645FB}" destId="{56675351-0DF2-684E-970F-DA0A6B71CD3E}" srcOrd="0" destOrd="0" presId="urn:microsoft.com/office/officeart/2005/8/layout/vList2"/>
    <dgm:cxn modelId="{F4B2ACA0-DB51-B64C-995A-A481760AFBD2}" type="presOf" srcId="{4BE18592-FCE6-47DF-97C9-AA475C22BDB9}" destId="{715273BC-AA4D-1848-9B13-E99E6A930670}" srcOrd="0" destOrd="0" presId="urn:microsoft.com/office/officeart/2005/8/layout/vList2"/>
    <dgm:cxn modelId="{AF4FCAAC-8AA2-E34B-92A6-6D3C292C23B9}" type="presOf" srcId="{C0095DF3-32D7-A747-8BBA-03D44C290F93}" destId="{70FEB732-479F-CE43-9BF6-EC95BC587896}" srcOrd="0" destOrd="0" presId="urn:microsoft.com/office/officeart/2005/8/layout/vList2"/>
    <dgm:cxn modelId="{48952EB2-C476-4C84-A55E-A6890C913F1C}" srcId="{A8C77F05-313B-4C2E-AAC5-B21353BAA101}" destId="{5BF80634-A7C4-43B0-89BF-2BE6231645FB}" srcOrd="1" destOrd="0" parTransId="{2431C86F-BCC4-4063-97F6-94D6BEC082FC}" sibTransId="{93FE2C4B-55A7-4A21-90B3-E36E58B31722}"/>
    <dgm:cxn modelId="{44E81AB6-0068-4395-8C99-5966474D4581}" srcId="{A8C77F05-313B-4C2E-AAC5-B21353BAA101}" destId="{4BE18592-FCE6-47DF-97C9-AA475C22BDB9}" srcOrd="0" destOrd="0" parTransId="{05E3499D-E646-4561-8ED0-9285F5E59BE4}" sibTransId="{E655F302-3CE5-406C-AF2C-E838C7BD25FD}"/>
    <dgm:cxn modelId="{86BFDAC5-94C0-1242-B625-97EAD3C686C1}" type="presOf" srcId="{C6399408-A515-4449-9814-2B824217EB28}" destId="{552D9935-5B84-5B42-BEC1-3B5B0165EF08}" srcOrd="0" destOrd="0" presId="urn:microsoft.com/office/officeart/2005/8/layout/vList2"/>
    <dgm:cxn modelId="{7EF1A9C6-9C01-EF46-9FE4-65244B546127}" srcId="{A8C77F05-313B-4C2E-AAC5-B21353BAA101}" destId="{6EE37C9C-1E20-E847-A43C-59E7ED3E6A22}" srcOrd="6" destOrd="0" parTransId="{FBD9AB74-6705-D847-8B45-8800495C0B1B}" sibTransId="{E05EB599-A6BC-6B4D-AF29-0B19CBA5ADD1}"/>
    <dgm:cxn modelId="{F9169BD8-71DF-EB49-A1AE-8BFAEDBB55A4}" srcId="{A8C77F05-313B-4C2E-AAC5-B21353BAA101}" destId="{C0095DF3-32D7-A747-8BBA-03D44C290F93}" srcOrd="5" destOrd="0" parTransId="{E0F7F120-3750-DC43-9ECE-0AF37CDA3C76}" sibTransId="{E792070D-3850-604E-A8DD-F8FF267C5583}"/>
    <dgm:cxn modelId="{9089D9E1-28A0-7948-9588-21373D2CDE80}" type="presOf" srcId="{6EE37C9C-1E20-E847-A43C-59E7ED3E6A22}" destId="{68C3236D-EE85-8B45-961B-429587217859}" srcOrd="0" destOrd="0" presId="urn:microsoft.com/office/officeart/2005/8/layout/vList2"/>
    <dgm:cxn modelId="{07B120FE-C5F9-4EEC-9E1E-9073AC95696C}" srcId="{A8C77F05-313B-4C2E-AAC5-B21353BAA101}" destId="{ED5D7C5E-1F3F-4F1D-9E72-705301DA9D19}" srcOrd="4" destOrd="0" parTransId="{96E3E421-206F-447D-8520-89561A694EC5}" sibTransId="{8A1760C3-A58B-4AEC-955A-4CB645AF850F}"/>
    <dgm:cxn modelId="{D02A10B0-91AE-F94B-8801-13615D74F9D4}" type="presParOf" srcId="{75F7DA98-6158-994E-A62B-A9D8EA2DE5C9}" destId="{715273BC-AA4D-1848-9B13-E99E6A930670}" srcOrd="0" destOrd="0" presId="urn:microsoft.com/office/officeart/2005/8/layout/vList2"/>
    <dgm:cxn modelId="{8DDC7A35-638E-DB4D-B357-2583176A9E11}" type="presParOf" srcId="{75F7DA98-6158-994E-A62B-A9D8EA2DE5C9}" destId="{B4400A00-198E-EF41-991F-6766471F76ED}" srcOrd="1" destOrd="0" presId="urn:microsoft.com/office/officeart/2005/8/layout/vList2"/>
    <dgm:cxn modelId="{546059E9-B36B-C548-802D-931B213D0ED3}" type="presParOf" srcId="{75F7DA98-6158-994E-A62B-A9D8EA2DE5C9}" destId="{56675351-0DF2-684E-970F-DA0A6B71CD3E}" srcOrd="2" destOrd="0" presId="urn:microsoft.com/office/officeart/2005/8/layout/vList2"/>
    <dgm:cxn modelId="{50A065E6-48A9-8A4F-8656-976ED472DDDA}" type="presParOf" srcId="{75F7DA98-6158-994E-A62B-A9D8EA2DE5C9}" destId="{D2EEEF20-AE5E-0647-9309-81A3C7F22187}" srcOrd="3" destOrd="0" presId="urn:microsoft.com/office/officeart/2005/8/layout/vList2"/>
    <dgm:cxn modelId="{FA4EB2CB-683D-014C-A698-F67D696C3C00}" type="presParOf" srcId="{75F7DA98-6158-994E-A62B-A9D8EA2DE5C9}" destId="{D01166D4-7E8E-2F49-8CC2-D78F27B10D8D}" srcOrd="4" destOrd="0" presId="urn:microsoft.com/office/officeart/2005/8/layout/vList2"/>
    <dgm:cxn modelId="{C31AEF9D-A1A6-DA46-8AEB-C4F01B700480}" type="presParOf" srcId="{75F7DA98-6158-994E-A62B-A9D8EA2DE5C9}" destId="{76137862-D924-214B-8360-DD1C6F4B7C55}" srcOrd="5" destOrd="0" presId="urn:microsoft.com/office/officeart/2005/8/layout/vList2"/>
    <dgm:cxn modelId="{8E23D5F0-D01A-9241-A971-414C6C030556}" type="presParOf" srcId="{75F7DA98-6158-994E-A62B-A9D8EA2DE5C9}" destId="{552D9935-5B84-5B42-BEC1-3B5B0165EF08}" srcOrd="6" destOrd="0" presId="urn:microsoft.com/office/officeart/2005/8/layout/vList2"/>
    <dgm:cxn modelId="{693CB40E-C863-CF41-A632-A69D240CE20F}" type="presParOf" srcId="{75F7DA98-6158-994E-A62B-A9D8EA2DE5C9}" destId="{DD8B02F2-C9C3-DE43-833B-832E2A6DF850}" srcOrd="7" destOrd="0" presId="urn:microsoft.com/office/officeart/2005/8/layout/vList2"/>
    <dgm:cxn modelId="{06A24587-B698-5D4A-B4A1-299F2F6E127E}" type="presParOf" srcId="{75F7DA98-6158-994E-A62B-A9D8EA2DE5C9}" destId="{6C353A9F-0AA9-464E-9D57-322F4AA8B76E}" srcOrd="8" destOrd="0" presId="urn:microsoft.com/office/officeart/2005/8/layout/vList2"/>
    <dgm:cxn modelId="{253497A1-8960-A94A-85A2-CB2F52A99C25}" type="presParOf" srcId="{75F7DA98-6158-994E-A62B-A9D8EA2DE5C9}" destId="{1C3F3B7B-CC0C-4F41-9CAD-143EDDED7606}" srcOrd="9" destOrd="0" presId="urn:microsoft.com/office/officeart/2005/8/layout/vList2"/>
    <dgm:cxn modelId="{4320858D-7A89-2A4A-A9DB-0D5C4170B85E}" type="presParOf" srcId="{75F7DA98-6158-994E-A62B-A9D8EA2DE5C9}" destId="{70FEB732-479F-CE43-9BF6-EC95BC587896}" srcOrd="10" destOrd="0" presId="urn:microsoft.com/office/officeart/2005/8/layout/vList2"/>
    <dgm:cxn modelId="{A48FB1CA-DA8F-504F-9A3D-0A070C327528}" type="presParOf" srcId="{75F7DA98-6158-994E-A62B-A9D8EA2DE5C9}" destId="{BB955B64-32C3-8A48-9F62-C4FF4690FE14}" srcOrd="11" destOrd="0" presId="urn:microsoft.com/office/officeart/2005/8/layout/vList2"/>
    <dgm:cxn modelId="{2C1F5EE8-DD17-C843-92D4-0E564A02754F}" type="presParOf" srcId="{75F7DA98-6158-994E-A62B-A9D8EA2DE5C9}" destId="{68C3236D-EE85-8B45-961B-429587217859}" srcOrd="12" destOrd="0" presId="urn:microsoft.com/office/officeart/2005/8/layout/vList2"/>
    <dgm:cxn modelId="{73EEC924-C7BB-FF4C-B74C-B46E2902A19E}" type="presParOf" srcId="{75F7DA98-6158-994E-A62B-A9D8EA2DE5C9}" destId="{55F6B377-0B38-5841-BD81-4477A6348B32}" srcOrd="13" destOrd="0" presId="urn:microsoft.com/office/officeart/2005/8/layout/vList2"/>
    <dgm:cxn modelId="{59BD90CB-DE82-B24F-AFB1-0540F4B5FEC6}" type="presParOf" srcId="{75F7DA98-6158-994E-A62B-A9D8EA2DE5C9}" destId="{7A71A827-A96C-5D4D-B3C9-82064D744B28}" srcOrd="1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15273BC-AA4D-1848-9B13-E99E6A930670}">
      <dsp:nvSpPr>
        <dsp:cNvPr id="0" name=""/>
        <dsp:cNvSpPr/>
      </dsp:nvSpPr>
      <dsp:spPr>
        <a:xfrm>
          <a:off x="0" y="776480"/>
          <a:ext cx="6666833" cy="44226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Requiring modules (or courses?) to teach AI literacy</a:t>
          </a:r>
        </a:p>
      </dsp:txBody>
      <dsp:txXfrm>
        <a:off x="21589" y="798069"/>
        <a:ext cx="6623655" cy="399082"/>
      </dsp:txXfrm>
    </dsp:sp>
    <dsp:sp modelId="{56675351-0DF2-684E-970F-DA0A6B71CD3E}">
      <dsp:nvSpPr>
        <dsp:cNvPr id="0" name=""/>
        <dsp:cNvSpPr/>
      </dsp:nvSpPr>
      <dsp:spPr>
        <a:xfrm>
          <a:off x="0" y="1270580"/>
          <a:ext cx="6666833" cy="442260"/>
        </a:xfrm>
        <a:prstGeom prst="roundRect">
          <a:avLst/>
        </a:prstGeom>
        <a:gradFill rotWithShape="0">
          <a:gsLst>
            <a:gs pos="0">
              <a:schemeClr val="accent2">
                <a:hueOff val="920516"/>
                <a:satOff val="-2642"/>
                <a:lumOff val="-423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920516"/>
                <a:satOff val="-2642"/>
                <a:lumOff val="-423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920516"/>
                <a:satOff val="-2642"/>
                <a:lumOff val="-423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Collaborative approaches—students and faculty learn together</a:t>
          </a:r>
        </a:p>
      </dsp:txBody>
      <dsp:txXfrm>
        <a:off x="21589" y="1292169"/>
        <a:ext cx="6623655" cy="399082"/>
      </dsp:txXfrm>
    </dsp:sp>
    <dsp:sp modelId="{D01166D4-7E8E-2F49-8CC2-D78F27B10D8D}">
      <dsp:nvSpPr>
        <dsp:cNvPr id="0" name=""/>
        <dsp:cNvSpPr/>
      </dsp:nvSpPr>
      <dsp:spPr>
        <a:xfrm>
          <a:off x="0" y="1764680"/>
          <a:ext cx="6666833" cy="442260"/>
        </a:xfrm>
        <a:prstGeom prst="roundRect">
          <a:avLst/>
        </a:prstGeom>
        <a:gradFill rotWithShape="0">
          <a:gsLst>
            <a:gs pos="0">
              <a:schemeClr val="accent2">
                <a:hueOff val="1841033"/>
                <a:satOff val="-5284"/>
                <a:lumOff val="-846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1841033"/>
                <a:satOff val="-5284"/>
                <a:lumOff val="-846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1841033"/>
                <a:satOff val="-5284"/>
                <a:lumOff val="-846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Stop anthropomorphizing AI</a:t>
          </a:r>
        </a:p>
      </dsp:txBody>
      <dsp:txXfrm>
        <a:off x="21589" y="1786269"/>
        <a:ext cx="6623655" cy="399082"/>
      </dsp:txXfrm>
    </dsp:sp>
    <dsp:sp modelId="{552D9935-5B84-5B42-BEC1-3B5B0165EF08}">
      <dsp:nvSpPr>
        <dsp:cNvPr id="0" name=""/>
        <dsp:cNvSpPr/>
      </dsp:nvSpPr>
      <dsp:spPr>
        <a:xfrm>
          <a:off x="0" y="2258780"/>
          <a:ext cx="6666833" cy="442260"/>
        </a:xfrm>
        <a:prstGeom prst="roundRect">
          <a:avLst/>
        </a:prstGeom>
        <a:gradFill rotWithShape="0">
          <a:gsLst>
            <a:gs pos="0">
              <a:schemeClr val="accent2">
                <a:hueOff val="2761549"/>
                <a:satOff val="-7926"/>
                <a:lumOff val="-1269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2761549"/>
                <a:satOff val="-7926"/>
                <a:lumOff val="-1269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2761549"/>
                <a:satOff val="-7926"/>
                <a:lumOff val="-1269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In-class writing</a:t>
          </a:r>
        </a:p>
      </dsp:txBody>
      <dsp:txXfrm>
        <a:off x="21589" y="2280369"/>
        <a:ext cx="6623655" cy="399082"/>
      </dsp:txXfrm>
    </dsp:sp>
    <dsp:sp modelId="{6C353A9F-0AA9-464E-9D57-322F4AA8B76E}">
      <dsp:nvSpPr>
        <dsp:cNvPr id="0" name=""/>
        <dsp:cNvSpPr/>
      </dsp:nvSpPr>
      <dsp:spPr>
        <a:xfrm>
          <a:off x="0" y="2752880"/>
          <a:ext cx="6666833" cy="442260"/>
        </a:xfrm>
        <a:prstGeom prst="roundRect">
          <a:avLst/>
        </a:prstGeom>
        <a:gradFill rotWithShape="0">
          <a:gsLst>
            <a:gs pos="0">
              <a:schemeClr val="accent2">
                <a:hueOff val="3682065"/>
                <a:satOff val="-10567"/>
                <a:lumOff val="-16919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3682065"/>
                <a:satOff val="-10567"/>
                <a:lumOff val="-16919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3682065"/>
                <a:satOff val="-10567"/>
                <a:lumOff val="-16919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Oral exams</a:t>
          </a:r>
        </a:p>
      </dsp:txBody>
      <dsp:txXfrm>
        <a:off x="21589" y="2774469"/>
        <a:ext cx="6623655" cy="399082"/>
      </dsp:txXfrm>
    </dsp:sp>
    <dsp:sp modelId="{70FEB732-479F-CE43-9BF6-EC95BC587896}">
      <dsp:nvSpPr>
        <dsp:cNvPr id="0" name=""/>
        <dsp:cNvSpPr/>
      </dsp:nvSpPr>
      <dsp:spPr>
        <a:xfrm>
          <a:off x="0" y="3246980"/>
          <a:ext cx="6666833" cy="442260"/>
        </a:xfrm>
        <a:prstGeom prst="roundRect">
          <a:avLst/>
        </a:prstGeom>
        <a:gradFill rotWithShape="0">
          <a:gsLst>
            <a:gs pos="0">
              <a:schemeClr val="accent2">
                <a:hueOff val="4602581"/>
                <a:satOff val="-13209"/>
                <a:lumOff val="-21149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4602581"/>
                <a:satOff val="-13209"/>
                <a:lumOff val="-21149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4602581"/>
                <a:satOff val="-13209"/>
                <a:lumOff val="-21149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Scaffolding assignments</a:t>
          </a:r>
        </a:p>
      </dsp:txBody>
      <dsp:txXfrm>
        <a:off x="21589" y="3268569"/>
        <a:ext cx="6623655" cy="399082"/>
      </dsp:txXfrm>
    </dsp:sp>
    <dsp:sp modelId="{68C3236D-EE85-8B45-961B-429587217859}">
      <dsp:nvSpPr>
        <dsp:cNvPr id="0" name=""/>
        <dsp:cNvSpPr/>
      </dsp:nvSpPr>
      <dsp:spPr>
        <a:xfrm>
          <a:off x="0" y="3741080"/>
          <a:ext cx="6666833" cy="442260"/>
        </a:xfrm>
        <a:prstGeom prst="roundRect">
          <a:avLst/>
        </a:prstGeom>
        <a:gradFill rotWithShape="0">
          <a:gsLst>
            <a:gs pos="0">
              <a:schemeClr val="accent2">
                <a:hueOff val="5523098"/>
                <a:satOff val="-15851"/>
                <a:lumOff val="-25379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5523098"/>
                <a:satOff val="-15851"/>
                <a:lumOff val="-25379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5523098"/>
                <a:satOff val="-15851"/>
                <a:lumOff val="-25379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AI-proof prompts (e.g. tasks specific to class discussions)</a:t>
          </a:r>
        </a:p>
      </dsp:txBody>
      <dsp:txXfrm>
        <a:off x="21589" y="3762669"/>
        <a:ext cx="6623655" cy="399082"/>
      </dsp:txXfrm>
    </dsp:sp>
    <dsp:sp modelId="{7A71A827-A96C-5D4D-B3C9-82064D744B28}">
      <dsp:nvSpPr>
        <dsp:cNvPr id="0" name=""/>
        <dsp:cNvSpPr/>
      </dsp:nvSpPr>
      <dsp:spPr>
        <a:xfrm>
          <a:off x="0" y="4235180"/>
          <a:ext cx="6666833" cy="442260"/>
        </a:xfrm>
        <a:prstGeom prst="roundRect">
          <a:avLst/>
        </a:prstGeom>
        <a:gradFill rotWithShape="0">
          <a:gsLst>
            <a:gs pos="0">
              <a:schemeClr val="accent2">
                <a:hueOff val="6443614"/>
                <a:satOff val="-18493"/>
                <a:lumOff val="-29609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6443614"/>
                <a:satOff val="-18493"/>
                <a:lumOff val="-29609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6443614"/>
                <a:satOff val="-18493"/>
                <a:lumOff val="-29609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Rethinking assessment </a:t>
          </a:r>
        </a:p>
      </dsp:txBody>
      <dsp:txXfrm>
        <a:off x="21589" y="4256769"/>
        <a:ext cx="6623655" cy="39908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8AB76F-74A0-4C42-AFFD-7778ED1002E8}" type="datetimeFigureOut">
              <a:rPr lang="en-US" smtClean="0"/>
              <a:t>11/3/25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529D77-3AE3-4C46-A72E-DBE800CD90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46654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DE04DD-DC3C-F349-BBCF-1F7B94B0673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2197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DA06D3-EFF5-60F6-17A2-52DF2A149A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444EB92-3CA5-DFD5-8A94-150CE89923C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C5E36D8-1366-8108-0A7A-CC609D1EE12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K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7C56C5-6AE2-0F41-7508-1253919ED32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529D77-3AE3-4C46-A72E-DBE800CD900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39184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13D2F6-60DD-1800-B355-5692485F4E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4E106C9-3FFF-C518-1253-2E1EE29E667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1399B19-1AED-66CD-E05B-240B7284ACC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K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1C4193-B971-FB88-3947-E308DF3506A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529D77-3AE3-4C46-A72E-DBE800CD900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69578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A27810-7B24-7A44-8B2B-3E9FCA24FB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92C5F19-AE2F-19F8-DE3B-F007545E3F8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7C5E7E-BD3E-9A57-7D9B-24100D3228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52F217-DB23-2E4D-9EA0-B602414F312E}" type="datetimeFigureOut">
              <a:rPr lang="en-US" smtClean="0"/>
              <a:t>11/3/25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27C2C6-7D03-348B-A430-A1E6FC0B21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6CC67A-D05D-8790-C169-83E4A0F910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B26A4-0213-3546-B396-5DD7DE0425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30897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B6C92B-0150-18FC-0B04-422937361E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BC3D89E-C4CE-B2F0-CE91-54163FC6B2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A8C5A9-D888-FC80-A4F7-F6AF72FEE8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52F217-DB23-2E4D-9EA0-B602414F312E}" type="datetimeFigureOut">
              <a:rPr lang="en-US" smtClean="0"/>
              <a:t>11/3/25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7901CA-749C-3273-E365-52CD6B6FB8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FD70F7-A20E-9C52-44B7-EC93491E15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B26A4-0213-3546-B396-5DD7DE0425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30941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80E4386-AE1E-79B0-977D-035618F729A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021CBCA-B5B1-5234-FDC2-D2D5DD2CB34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D3646A-1DDF-F6F5-83E0-17BC112DE2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52F217-DB23-2E4D-9EA0-B602414F312E}" type="datetimeFigureOut">
              <a:rPr lang="en-US" smtClean="0"/>
              <a:t>11/3/25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34F5F2-B789-7C3B-75DA-2FFBC7349D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B1DF6A-15BA-9137-B619-4DDEE65EBD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B26A4-0213-3546-B396-5DD7DE0425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33908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ig F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Fact information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9600" y="4231120"/>
            <a:ext cx="10972801" cy="416307"/>
          </a:xfrm>
          <a:prstGeom prst="rect">
            <a:avLst/>
          </a:prstGeom>
        </p:spPr>
        <p:txBody>
          <a:bodyPr/>
          <a:lstStyle>
            <a:lvl1pPr marL="0" indent="0" algn="ctr" defTabSz="412750">
              <a:lnSpc>
                <a:spcPct val="100000"/>
              </a:lnSpc>
              <a:spcBef>
                <a:spcPts val="0"/>
              </a:spcBef>
              <a:buSzTx/>
              <a:buNone/>
              <a:defRPr spc="-22">
                <a:latin typeface="Graphik-SemiboldItalic"/>
                <a:ea typeface="Graphik-SemiboldItalic"/>
                <a:cs typeface="Graphik-SemiboldItalic"/>
                <a:sym typeface="Graphik Semibold"/>
              </a:defRPr>
            </a:lvl1pPr>
          </a:lstStyle>
          <a:p>
            <a:r>
              <a:t>Fact information</a:t>
            </a:r>
          </a:p>
        </p:txBody>
      </p:sp>
      <p:sp>
        <p:nvSpPr>
          <p:cNvPr id="107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609600" y="2107242"/>
            <a:ext cx="10972800" cy="2134854"/>
          </a:xfrm>
          <a:prstGeom prst="rect">
            <a:avLst/>
          </a:prstGeom>
        </p:spPr>
        <p:txBody>
          <a:bodyPr anchor="b"/>
          <a:lstStyle>
            <a:lvl1pPr marL="0" indent="0" algn="ctr" defTabSz="1219200">
              <a:lnSpc>
                <a:spcPct val="80000"/>
              </a:lnSpc>
              <a:spcBef>
                <a:spcPts val="0"/>
              </a:spcBef>
              <a:buSzTx/>
              <a:buNone/>
              <a:defRPr sz="11200">
                <a:latin typeface="+mn-lt"/>
                <a:ea typeface="+mn-ea"/>
                <a:cs typeface="+mn-cs"/>
                <a:sym typeface="Canela Bold"/>
              </a:defRPr>
            </a:lvl1pPr>
            <a:lvl2pPr marL="0" indent="228600" algn="ctr" defTabSz="1219200">
              <a:lnSpc>
                <a:spcPct val="80000"/>
              </a:lnSpc>
              <a:spcBef>
                <a:spcPts val="0"/>
              </a:spcBef>
              <a:buSzTx/>
              <a:buNone/>
              <a:defRPr sz="11200">
                <a:latin typeface="+mn-lt"/>
                <a:ea typeface="+mn-ea"/>
                <a:cs typeface="+mn-cs"/>
                <a:sym typeface="Canela Bold"/>
              </a:defRPr>
            </a:lvl2pPr>
            <a:lvl3pPr marL="0" indent="457200" algn="ctr" defTabSz="1219200">
              <a:lnSpc>
                <a:spcPct val="80000"/>
              </a:lnSpc>
              <a:spcBef>
                <a:spcPts val="0"/>
              </a:spcBef>
              <a:buSzTx/>
              <a:buNone/>
              <a:defRPr sz="11200">
                <a:latin typeface="+mn-lt"/>
                <a:ea typeface="+mn-ea"/>
                <a:cs typeface="+mn-cs"/>
                <a:sym typeface="Canela Bold"/>
              </a:defRPr>
            </a:lvl3pPr>
            <a:lvl4pPr marL="0" indent="685800" algn="ctr" defTabSz="1219200">
              <a:lnSpc>
                <a:spcPct val="80000"/>
              </a:lnSpc>
              <a:spcBef>
                <a:spcPts val="0"/>
              </a:spcBef>
              <a:buSzTx/>
              <a:buNone/>
              <a:defRPr sz="11200">
                <a:latin typeface="+mn-lt"/>
                <a:ea typeface="+mn-ea"/>
                <a:cs typeface="+mn-cs"/>
                <a:sym typeface="Canela Bold"/>
              </a:defRPr>
            </a:lvl4pPr>
            <a:lvl5pPr marL="0" indent="914400" algn="ctr" defTabSz="1219200">
              <a:lnSpc>
                <a:spcPct val="80000"/>
              </a:lnSpc>
              <a:spcBef>
                <a:spcPts val="0"/>
              </a:spcBef>
              <a:buSzTx/>
              <a:buNone/>
              <a:defRPr sz="11200">
                <a:latin typeface="+mn-lt"/>
                <a:ea typeface="+mn-ea"/>
                <a:cs typeface="+mn-cs"/>
                <a:sym typeface="Canela Bold"/>
              </a:defRPr>
            </a:lvl5pPr>
          </a:lstStyle>
          <a:p>
            <a:r>
              <a:t>100%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0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92662810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hor and Dat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9600" y="5993081"/>
            <a:ext cx="10972800" cy="302896"/>
          </a:xfrm>
          <a:prstGeom prst="rect">
            <a:avLst/>
          </a:prstGeom>
        </p:spPr>
        <p:txBody>
          <a:bodyPr/>
          <a:lstStyle>
            <a:lvl1pPr marL="0" indent="0" algn="ctr" defTabSz="412750">
              <a:lnSpc>
                <a:spcPct val="100000"/>
              </a:lnSpc>
              <a:spcBef>
                <a:spcPts val="0"/>
              </a:spcBef>
              <a:buSzTx/>
              <a:buNone/>
              <a:defRPr sz="1500" spc="-14">
                <a:latin typeface="Graphik-Medium"/>
                <a:ea typeface="Graphik-Medium"/>
                <a:cs typeface="Graphik-Medium"/>
                <a:sym typeface="Graphik Medium"/>
              </a:defRPr>
            </a:lvl1pPr>
          </a:lstStyle>
          <a:p>
            <a:r>
              <a:t>Author and Date</a:t>
            </a:r>
          </a:p>
        </p:txBody>
      </p:sp>
      <p:sp>
        <p:nvSpPr>
          <p:cNvPr id="12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609600" y="1771650"/>
            <a:ext cx="10972800" cy="2133600"/>
          </a:xfrm>
          <a:prstGeom prst="rect">
            <a:avLst/>
          </a:prstGeom>
        </p:spPr>
        <p:txBody>
          <a:bodyPr anchor="b"/>
          <a:lstStyle>
            <a:lvl1pPr>
              <a:defRPr sz="6400" spc="-64"/>
            </a:lvl1pPr>
          </a:lstStyle>
          <a:p>
            <a:r>
              <a:t>Presentation Title</a:t>
            </a:r>
          </a:p>
        </p:txBody>
      </p:sp>
      <p:sp>
        <p:nvSpPr>
          <p:cNvPr id="13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9600" y="3783790"/>
            <a:ext cx="10972800" cy="1125297"/>
          </a:xfrm>
          <a:prstGeom prst="rect">
            <a:avLst/>
          </a:prstGeom>
        </p:spPr>
        <p:txBody>
          <a:bodyPr/>
          <a:lstStyle>
            <a:lvl1pPr marL="0" indent="0" algn="ctr" defTabSz="412750">
              <a:lnSpc>
                <a:spcPct val="100000"/>
              </a:lnSpc>
              <a:spcBef>
                <a:spcPts val="0"/>
              </a:spcBef>
              <a:buSzTx/>
              <a:buNone/>
              <a:defRPr sz="3000" spc="-30">
                <a:latin typeface="Graphik-SemiboldItalic"/>
                <a:ea typeface="Graphik-SemiboldItalic"/>
                <a:cs typeface="Graphik-SemiboldItalic"/>
                <a:sym typeface="Graphik Semibold"/>
              </a:defRPr>
            </a:lvl1pPr>
            <a:lvl2pPr marL="0" indent="228600" algn="ctr" defTabSz="412750">
              <a:lnSpc>
                <a:spcPct val="100000"/>
              </a:lnSpc>
              <a:spcBef>
                <a:spcPts val="0"/>
              </a:spcBef>
              <a:buSzTx/>
              <a:buNone/>
              <a:defRPr sz="3000" spc="-30">
                <a:latin typeface="Graphik-SemiboldItalic"/>
                <a:ea typeface="Graphik-SemiboldItalic"/>
                <a:cs typeface="Graphik-SemiboldItalic"/>
                <a:sym typeface="Graphik Semibold"/>
              </a:defRPr>
            </a:lvl2pPr>
            <a:lvl3pPr marL="0" indent="457200" algn="ctr" defTabSz="412750">
              <a:lnSpc>
                <a:spcPct val="100000"/>
              </a:lnSpc>
              <a:spcBef>
                <a:spcPts val="0"/>
              </a:spcBef>
              <a:buSzTx/>
              <a:buNone/>
              <a:defRPr sz="3000" spc="-30">
                <a:latin typeface="Graphik-SemiboldItalic"/>
                <a:ea typeface="Graphik-SemiboldItalic"/>
                <a:cs typeface="Graphik-SemiboldItalic"/>
                <a:sym typeface="Graphik Semibold"/>
              </a:defRPr>
            </a:lvl3pPr>
            <a:lvl4pPr marL="0" indent="685800" algn="ctr" defTabSz="412750">
              <a:lnSpc>
                <a:spcPct val="100000"/>
              </a:lnSpc>
              <a:spcBef>
                <a:spcPts val="0"/>
              </a:spcBef>
              <a:buSzTx/>
              <a:buNone/>
              <a:defRPr sz="3000" spc="-30">
                <a:latin typeface="Graphik-SemiboldItalic"/>
                <a:ea typeface="Graphik-SemiboldItalic"/>
                <a:cs typeface="Graphik-SemiboldItalic"/>
                <a:sym typeface="Graphik Semibold"/>
              </a:defRPr>
            </a:lvl4pPr>
            <a:lvl5pPr marL="0" indent="914400" algn="ctr" defTabSz="412750">
              <a:lnSpc>
                <a:spcPct val="100000"/>
              </a:lnSpc>
              <a:spcBef>
                <a:spcPts val="0"/>
              </a:spcBef>
              <a:buSzTx/>
              <a:buNone/>
              <a:defRPr sz="3000" spc="-30">
                <a:latin typeface="Graphik-SemiboldItalic"/>
                <a:ea typeface="Graphik-SemiboldItalic"/>
                <a:cs typeface="Graphik-SemiboldItalic"/>
                <a:sym typeface="Graphik Semibold"/>
              </a:defRPr>
            </a:lvl5pPr>
          </a:lstStyle>
          <a:p>
            <a:r>
              <a:t>Presentation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000750" y="6350000"/>
            <a:ext cx="194311" cy="21463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98896443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CC38D6-AEF9-2CC4-8053-9193E048E2F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0873EC6-FD5D-306D-2417-AA7DD6BDC1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A0EC78-2327-760B-F1C6-E1833AC68A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59B2AA-0F72-124A-9FCE-D7F0788E615E}" type="datetimeFigureOut">
              <a:rPr lang="en-US" smtClean="0"/>
              <a:t>11/3/25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1F834E-331D-A638-5AB2-BC19168242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B57D93-F110-349C-4B3D-46D2A9932C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86E39-9277-A846-88A8-F03688E6C2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060185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B72CFC-70C3-6E5F-D89C-514F7425CB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A789E7-89BE-0E06-E7EA-254FD19744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FF2EE2-4596-2208-8D74-78B00304ED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59B2AA-0F72-124A-9FCE-D7F0788E615E}" type="datetimeFigureOut">
              <a:rPr lang="en-US" smtClean="0"/>
              <a:t>11/3/25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A2A68B-A321-029D-1025-4DBCA12EBA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D210D3-6FE7-51C8-7998-3C4AD9F234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86E39-9277-A846-88A8-F03688E6C2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230785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80BC6D-9DA6-483E-8E17-0713228E60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84DA61F-60CB-4EDD-3F32-C45E30639C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23F08C-E4E0-6CF3-3C70-D03A7490E5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59B2AA-0F72-124A-9FCE-D7F0788E615E}" type="datetimeFigureOut">
              <a:rPr lang="en-US" smtClean="0"/>
              <a:t>11/3/25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B9D295-C170-55BC-C5D4-AD36684918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31CB1A-DAB1-EDE5-5621-5CC2E1E962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86E39-9277-A846-88A8-F03688E6C2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499464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D86ED4-9D04-C61B-78BA-996C957C1A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0E98D7-51D9-FDE1-D704-DA33005BA2C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4F6FAA6-E998-D3F5-4BA6-6BA9B1F4E8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520FDCB-4A04-6171-6BFE-867D93E27F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59B2AA-0F72-124A-9FCE-D7F0788E615E}" type="datetimeFigureOut">
              <a:rPr lang="en-US" smtClean="0"/>
              <a:t>11/3/25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C12682C-0C1E-5195-C878-5F81F7E0A2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129652D-C93B-B2F8-FE5C-B99D65E623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86E39-9277-A846-88A8-F03688E6C2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346270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EFB114-7443-679D-1728-79D19BDCE8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D2A4BC-FBD7-A222-57BB-6322AAC7B6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74CB02B-D920-5874-A70B-DD6DEDAD44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9C58990-1DE1-5531-2730-AAC6989F11F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0FAFC95-86D1-AD68-139A-36CB91A1059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10077A4-8428-C811-914A-A38B8A20F8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59B2AA-0F72-124A-9FCE-D7F0788E615E}" type="datetimeFigureOut">
              <a:rPr lang="en-US" smtClean="0"/>
              <a:t>11/3/25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41A071B-B0CA-37E5-7812-24253E0FDF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5CB689C-8C85-0187-832C-AA7425FC49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86E39-9277-A846-88A8-F03688E6C2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479365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1A896D-57BF-1BBC-5E9A-1D396638A6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F0CF5DA-ECFA-6CE5-4455-C25BB2881F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59B2AA-0F72-124A-9FCE-D7F0788E615E}" type="datetimeFigureOut">
              <a:rPr lang="en-US" smtClean="0"/>
              <a:t>11/3/25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C32FFE2-E78C-C369-A82E-5815B68850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CE7D915-F659-2D45-5D4A-CB980F13C7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86E39-9277-A846-88A8-F03688E6C2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4787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3E573B-95A5-45D9-CC7C-7445E40656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F82900-FA18-AFF2-B05D-EE7ED386FD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8E12C1-09EC-020B-34AE-E2C7F42FFE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52F217-DB23-2E4D-9EA0-B602414F312E}" type="datetimeFigureOut">
              <a:rPr lang="en-US" smtClean="0"/>
              <a:t>11/3/25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46C57E-E44C-02ED-9066-13A22C1A43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2BDBEE-F7E4-64C0-1A3D-BC00047809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B26A4-0213-3546-B396-5DD7DE0425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099000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183C2ED-AC1E-37A4-E84F-863FADF392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59B2AA-0F72-124A-9FCE-D7F0788E615E}" type="datetimeFigureOut">
              <a:rPr lang="en-US" smtClean="0"/>
              <a:t>11/3/25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37F034D-2FE4-09B3-5A8B-35879106E4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C4AC77-47F0-EE53-F0B4-3434CAF230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86E39-9277-A846-88A8-F03688E6C2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74475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6CC190-F08F-3E8F-C732-7821B6217B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80CD5D-A689-F018-F048-799B197CC4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976321B-29EB-A3BA-72BA-5C56614F74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C6575C8-69DD-B306-AD71-2E7833CA14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59B2AA-0F72-124A-9FCE-D7F0788E615E}" type="datetimeFigureOut">
              <a:rPr lang="en-US" smtClean="0"/>
              <a:t>11/3/25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B0A68CD-F195-B6B4-5676-D52BE31E08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6C2C43E-2360-FA74-BDA6-9CADEF3EEE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86E39-9277-A846-88A8-F03688E6C2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603949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0A2730-3817-8FB1-71DF-C37CE4FDB9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212DC9F-7F8D-0D77-4CDE-0C38FF39782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B5808A-7C4C-DFC4-292F-180370D0B2F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D3EF48-9DD2-04D8-87B6-5A2BB39A17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59B2AA-0F72-124A-9FCE-D7F0788E615E}" type="datetimeFigureOut">
              <a:rPr lang="en-US" smtClean="0"/>
              <a:t>11/3/25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DD5EB3B-77FF-B6EE-9019-AED1405CA2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97094C4-BDD0-02D7-2425-13188CB43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86E39-9277-A846-88A8-F03688E6C2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510178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92974C-5B74-06AB-4C9F-E0D3244365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F6D60E2-81E0-9E91-8E95-B6B64136AD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291D83-B7BB-DF5F-7EF7-57C704281D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59B2AA-0F72-124A-9FCE-D7F0788E615E}" type="datetimeFigureOut">
              <a:rPr lang="en-US" smtClean="0"/>
              <a:t>11/3/25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4FAC48-88AF-D6FB-B9C7-EE3A8F0641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E6A0C4-5AC2-9ECE-7F9D-0DCBB9548B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86E39-9277-A846-88A8-F03688E6C2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112085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B31220F-1939-4E06-6316-C147B9BBE2B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071D296-F673-1FDA-B0C6-269A569868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496DDE-4151-1038-96EB-CF0C93462C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59B2AA-0F72-124A-9FCE-D7F0788E615E}" type="datetimeFigureOut">
              <a:rPr lang="en-US" smtClean="0"/>
              <a:t>11/3/25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B68024-91CD-8234-F7A6-A57CD2E849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548499-6F40-284E-EF01-48DDD2115C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86E39-9277-A846-88A8-F03688E6C2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556279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ig F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Fact information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9600" y="4231120"/>
            <a:ext cx="10972801" cy="416307"/>
          </a:xfrm>
          <a:prstGeom prst="rect">
            <a:avLst/>
          </a:prstGeom>
        </p:spPr>
        <p:txBody>
          <a:bodyPr/>
          <a:lstStyle>
            <a:lvl1pPr marL="0" indent="0" algn="ctr" defTabSz="412750">
              <a:lnSpc>
                <a:spcPct val="100000"/>
              </a:lnSpc>
              <a:spcBef>
                <a:spcPts val="0"/>
              </a:spcBef>
              <a:buSzTx/>
              <a:buNone/>
              <a:defRPr spc="-22">
                <a:latin typeface="Graphik-SemiboldItalic"/>
                <a:ea typeface="Graphik-SemiboldItalic"/>
                <a:cs typeface="Graphik-SemiboldItalic"/>
                <a:sym typeface="Graphik Semibold"/>
              </a:defRPr>
            </a:lvl1pPr>
          </a:lstStyle>
          <a:p>
            <a:r>
              <a:t>Fact information</a:t>
            </a:r>
          </a:p>
        </p:txBody>
      </p:sp>
      <p:sp>
        <p:nvSpPr>
          <p:cNvPr id="107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609600" y="2107242"/>
            <a:ext cx="10972800" cy="2134854"/>
          </a:xfrm>
          <a:prstGeom prst="rect">
            <a:avLst/>
          </a:prstGeom>
        </p:spPr>
        <p:txBody>
          <a:bodyPr anchor="b"/>
          <a:lstStyle>
            <a:lvl1pPr marL="0" indent="0" algn="ctr" defTabSz="1219200">
              <a:lnSpc>
                <a:spcPct val="80000"/>
              </a:lnSpc>
              <a:spcBef>
                <a:spcPts val="0"/>
              </a:spcBef>
              <a:buSzTx/>
              <a:buNone/>
              <a:defRPr sz="11200">
                <a:latin typeface="+mn-lt"/>
                <a:ea typeface="+mn-ea"/>
                <a:cs typeface="+mn-cs"/>
                <a:sym typeface="Canela Bold"/>
              </a:defRPr>
            </a:lvl1pPr>
            <a:lvl2pPr marL="0" indent="228600" algn="ctr" defTabSz="1219200">
              <a:lnSpc>
                <a:spcPct val="80000"/>
              </a:lnSpc>
              <a:spcBef>
                <a:spcPts val="0"/>
              </a:spcBef>
              <a:buSzTx/>
              <a:buNone/>
              <a:defRPr sz="11200">
                <a:latin typeface="+mn-lt"/>
                <a:ea typeface="+mn-ea"/>
                <a:cs typeface="+mn-cs"/>
                <a:sym typeface="Canela Bold"/>
              </a:defRPr>
            </a:lvl2pPr>
            <a:lvl3pPr marL="0" indent="457200" algn="ctr" defTabSz="1219200">
              <a:lnSpc>
                <a:spcPct val="80000"/>
              </a:lnSpc>
              <a:spcBef>
                <a:spcPts val="0"/>
              </a:spcBef>
              <a:buSzTx/>
              <a:buNone/>
              <a:defRPr sz="11200">
                <a:latin typeface="+mn-lt"/>
                <a:ea typeface="+mn-ea"/>
                <a:cs typeface="+mn-cs"/>
                <a:sym typeface="Canela Bold"/>
              </a:defRPr>
            </a:lvl3pPr>
            <a:lvl4pPr marL="0" indent="685800" algn="ctr" defTabSz="1219200">
              <a:lnSpc>
                <a:spcPct val="80000"/>
              </a:lnSpc>
              <a:spcBef>
                <a:spcPts val="0"/>
              </a:spcBef>
              <a:buSzTx/>
              <a:buNone/>
              <a:defRPr sz="11200">
                <a:latin typeface="+mn-lt"/>
                <a:ea typeface="+mn-ea"/>
                <a:cs typeface="+mn-cs"/>
                <a:sym typeface="Canela Bold"/>
              </a:defRPr>
            </a:lvl4pPr>
            <a:lvl5pPr marL="0" indent="914400" algn="ctr" defTabSz="1219200">
              <a:lnSpc>
                <a:spcPct val="80000"/>
              </a:lnSpc>
              <a:spcBef>
                <a:spcPts val="0"/>
              </a:spcBef>
              <a:buSzTx/>
              <a:buNone/>
              <a:defRPr sz="11200">
                <a:latin typeface="+mn-lt"/>
                <a:ea typeface="+mn-ea"/>
                <a:cs typeface="+mn-cs"/>
                <a:sym typeface="Canela Bold"/>
              </a:defRPr>
            </a:lvl5pPr>
          </a:lstStyle>
          <a:p>
            <a:r>
              <a:t>100%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0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26818058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7EBD9D-513E-3844-4EBF-92C24C8536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5A9D01-6289-9BDE-22FB-F004FF8869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F20258-CBE5-5EC4-C59C-A6807E03D4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52F217-DB23-2E4D-9EA0-B602414F312E}" type="datetimeFigureOut">
              <a:rPr lang="en-US" smtClean="0"/>
              <a:t>11/3/25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B15F28-08D6-09B8-019C-6E695FC345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3E1A7E-2B45-BBCA-3C24-F8E17BB81A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B26A4-0213-3546-B396-5DD7DE0425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72094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16C5D5-B34D-600E-CB2C-6CF05E39B5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2FF09A-DAD3-75FB-1D07-80AA22228D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D675393-44CC-B038-46C0-8AB7A702DB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D9F33A-189A-07C1-8F9A-38DFC4E09C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52F217-DB23-2E4D-9EA0-B602414F312E}" type="datetimeFigureOut">
              <a:rPr lang="en-US" smtClean="0"/>
              <a:t>11/3/25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16A2CF-2880-DA4A-4424-1A6FE9BD8A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013597-C0A2-E97E-9D97-F0BD335D14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B26A4-0213-3546-B396-5DD7DE0425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93554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254622-B795-01F7-C543-942864FF5F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90AC2D-BC12-FB9E-B1D0-E9CAA73890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359B61-62F1-3798-87BA-870B42A605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8E90555-940D-ABD6-F8FD-F894E5D21D5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F9B185C-83A2-B785-EF0A-CCB90383DDB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75F3F10-87F3-646D-8E7C-39186F4C81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52F217-DB23-2E4D-9EA0-B602414F312E}" type="datetimeFigureOut">
              <a:rPr lang="en-US" smtClean="0"/>
              <a:t>11/3/25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C902036-6AF3-4BA4-BA24-0118F50BE7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54A6230-AA66-081F-86B5-EB17906F22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B26A4-0213-3546-B396-5DD7DE0425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89502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035BAA-A0CD-5CE4-A8E4-9E653EC877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C14D84B-0323-CF27-1DDF-4E188C25E4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52F217-DB23-2E4D-9EA0-B602414F312E}" type="datetimeFigureOut">
              <a:rPr lang="en-US" smtClean="0"/>
              <a:t>11/3/25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8D424E2-9887-3DBD-373B-0CB366D24C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68F12F-7213-AB13-CF84-E276E87F0E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B26A4-0213-3546-B396-5DD7DE0425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73960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1F6DAEA-77F1-7B4C-C902-83A1EF17DD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52F217-DB23-2E4D-9EA0-B602414F312E}" type="datetimeFigureOut">
              <a:rPr lang="en-US" smtClean="0"/>
              <a:t>11/3/25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BFF5CF1-605B-3566-C4F3-2E99437E47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56E1E9-6739-9C71-40E1-DFB3E22B80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B26A4-0213-3546-B396-5DD7DE0425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92740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7514A7-437E-116C-BD19-28D3433F2D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0ADA60-C24D-8DE3-9BF5-E70640AEF4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DB4CDCC-3AD9-84D4-7C3A-61BAC6879C2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4AD63BB-C867-CAA6-9728-CE7658962F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52F217-DB23-2E4D-9EA0-B602414F312E}" type="datetimeFigureOut">
              <a:rPr lang="en-US" smtClean="0"/>
              <a:t>11/3/25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0A49A38-8C23-8AED-68ED-5C601FBB59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3865A79-6EEC-F97A-C4FE-E2434C77FF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B26A4-0213-3546-B396-5DD7DE0425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93145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672C1B-57B1-849A-EA17-EF3B5476EF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0B075F4-4EF5-30C7-FCC1-23E5C0F70D2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BDB4872-1B16-8F38-B47B-8119CEA503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07D878-883D-1E6A-2028-1177CAE0C0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52F217-DB23-2E4D-9EA0-B602414F312E}" type="datetimeFigureOut">
              <a:rPr lang="en-US" smtClean="0"/>
              <a:t>11/3/25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11DC07D-DFC1-9E34-7B09-7B171E2A53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C58A13-A878-DE77-C5E4-3CE0B25C06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B26A4-0213-3546-B396-5DD7DE0425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27116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82D9D56-EA17-10F9-A420-A4505CD2E2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42925F-FC5D-20C4-41C9-D7202DA174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BB5ED9-7E72-A976-1607-870956F8C04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D52F217-DB23-2E4D-9EA0-B602414F312E}" type="datetimeFigureOut">
              <a:rPr lang="en-US" smtClean="0"/>
              <a:t>11/3/25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44B886-86D5-D382-B937-A85ACE21267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78328A-9DA8-8799-5AA7-F672E06EC3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5BB26A4-0213-3546-B396-5DD7DE0425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26764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2" r:id="rId12"/>
    <p:sldLayoutId id="2147483673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E66D289-405C-E0B5-6C54-B14D0EDFA1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42C22D-33D0-815E-5681-2E703FD153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2F8BF0-ADFB-0446-580D-450D86A52BB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659B2AA-0F72-124A-9FCE-D7F0788E615E}" type="datetimeFigureOut">
              <a:rPr lang="en-US" smtClean="0"/>
              <a:t>11/3/25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F331E4-CD71-B287-3871-0FAA71A6031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A77DBE-F59F-DA3E-AB51-FFD57DF22A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2286E39-9277-A846-88A8-F03688E6C2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50523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5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D55E7C-0D3E-3B2D-CEC4-B2E4CE75B59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600200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en-US" dirty="0"/>
              <a:t>What AI Is Doing to Student Thinking and What Educators Can Do About It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4CC4D69-912A-04B7-3CDC-EC3A57A16F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429919"/>
            <a:ext cx="9144000" cy="1655762"/>
          </a:xfrm>
        </p:spPr>
        <p:txBody>
          <a:bodyPr>
            <a:normAutofit fontScale="85000" lnSpcReduction="20000"/>
          </a:bodyPr>
          <a:lstStyle/>
          <a:p>
            <a:endParaRPr lang="en-US" dirty="0"/>
          </a:p>
          <a:p>
            <a:r>
              <a:rPr lang="en-US" dirty="0"/>
              <a:t>Dr. Victoria Livingstone</a:t>
            </a:r>
            <a:br>
              <a:rPr lang="en-US" dirty="0"/>
            </a:br>
            <a:r>
              <a:rPr lang="en-US" dirty="0"/>
              <a:t>Jeppe Klitgaard Stricker</a:t>
            </a:r>
          </a:p>
          <a:p>
            <a:endParaRPr lang="en-US" dirty="0"/>
          </a:p>
          <a:p>
            <a:r>
              <a:rPr lang="en-US" dirty="0"/>
              <a:t>03 November 2025</a:t>
            </a:r>
          </a:p>
        </p:txBody>
      </p:sp>
    </p:spTree>
    <p:extLst>
      <p:ext uri="{BB962C8B-B14F-4D97-AF65-F5344CB8AC3E}">
        <p14:creationId xmlns:p14="http://schemas.microsoft.com/office/powerpoint/2010/main" val="26412855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FCD545-56AB-7442-251C-12F709FD2D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screenshot of a book&#10;&#10;AI-generated content may be incorrect.">
            <a:extLst>
              <a:ext uri="{FF2B5EF4-FFF2-40B4-BE49-F238E27FC236}">
                <a16:creationId xmlns:a16="http://schemas.microsoft.com/office/drawing/2014/main" id="{6BE5636B-FB46-C427-69F5-15A08CE23F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1825" y="19031"/>
            <a:ext cx="9788350" cy="6819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1584773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93EFAC-744C-971C-00E4-112752E3F2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B8FBB8-FA9F-5BD1-8F80-F705C20619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Towards Frictionless Education</a:t>
            </a:r>
            <a:endParaRPr lang="en-DK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54AEFA-382F-1AA6-37D2-ACFF63A344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GB" b="1" dirty="0"/>
              <a:t>Psychology and UX implications</a:t>
            </a:r>
          </a:p>
          <a:p>
            <a:endParaRPr lang="en-GB" dirty="0"/>
          </a:p>
          <a:p>
            <a:r>
              <a:rPr lang="en-GB" dirty="0"/>
              <a:t>Speed and instant gratification (sycophantic UX, dopamine rush)</a:t>
            </a:r>
          </a:p>
          <a:p>
            <a:r>
              <a:rPr lang="en-GB" dirty="0"/>
              <a:t>Platform stickiness—iterative loops risk replacing deeper forms of cognitive engagement</a:t>
            </a:r>
          </a:p>
          <a:p>
            <a:r>
              <a:rPr lang="en-GB" dirty="0"/>
              <a:t>Communication patterns and (academic) identity building—a kind of intellectual mirroring that starts in casual conversation before seeping into academic discourse</a:t>
            </a:r>
          </a:p>
          <a:p>
            <a:endParaRPr lang="en-GB" dirty="0"/>
          </a:p>
          <a:p>
            <a:endParaRPr lang="en-DK" dirty="0"/>
          </a:p>
        </p:txBody>
      </p:sp>
    </p:spTree>
    <p:extLst>
      <p:ext uri="{BB962C8B-B14F-4D97-AF65-F5344CB8AC3E}">
        <p14:creationId xmlns:p14="http://schemas.microsoft.com/office/powerpoint/2010/main" val="36701588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B008F3-776D-75C6-CE66-BEDB2A59CE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E5AB11-4B36-6D0E-FE62-01B672E86A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Towards Frictionless Education</a:t>
            </a:r>
            <a:endParaRPr lang="en-DK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CB5A02-3877-EDD4-0874-C23DA2DD8D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GB" b="1" dirty="0"/>
              <a:t>The current situation</a:t>
            </a:r>
          </a:p>
          <a:p>
            <a:endParaRPr lang="en-GB" dirty="0"/>
          </a:p>
          <a:p>
            <a:r>
              <a:rPr lang="en-GB" dirty="0"/>
              <a:t>AI-enhanced learning may enable students to bypass the slow work of reading, evaluating, and synthesizing that build expertise</a:t>
            </a:r>
          </a:p>
          <a:p>
            <a:r>
              <a:rPr lang="en-GB" dirty="0"/>
              <a:t>Generative AI instead of search (Perplexity Comet, OpenAI Atlas, etc.). Where does this leave Google, books, academic papers, etc.?</a:t>
            </a:r>
          </a:p>
          <a:p>
            <a:r>
              <a:rPr lang="en-GB" dirty="0"/>
              <a:t>The role of ambiguity is challenged </a:t>
            </a:r>
            <a:r>
              <a:rPr lang="en-GB" dirty="0">
                <a:sym typeface="Wingdings" pitchFamily="2" charset="2"/>
              </a:rPr>
              <a:t></a:t>
            </a:r>
            <a:endParaRPr lang="en-GB" dirty="0"/>
          </a:p>
          <a:p>
            <a:endParaRPr lang="en-GB" dirty="0"/>
          </a:p>
          <a:p>
            <a:endParaRPr lang="en-DK" dirty="0"/>
          </a:p>
        </p:txBody>
      </p:sp>
    </p:spTree>
    <p:extLst>
      <p:ext uri="{BB962C8B-B14F-4D97-AF65-F5344CB8AC3E}">
        <p14:creationId xmlns:p14="http://schemas.microsoft.com/office/powerpoint/2010/main" val="34038997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83311A-1710-015D-342C-5EA1ACCE74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2AB763-0AFC-F8EB-1235-7BDEDF58BB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Towards Frictionless Education</a:t>
            </a:r>
            <a:endParaRPr lang="en-DK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ED21D5-B7CF-0653-98B3-7F402D1DDA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Students forming habits through frictionless systems arrive expecting instant resolution, interpreting appropriate intellectual resistance as unreasonable obstacles</a:t>
            </a:r>
          </a:p>
          <a:p>
            <a:r>
              <a:rPr lang="en-GB" dirty="0"/>
              <a:t>Real intellectual communities push back against poorly developed ideas and weed out weak thinking. These responses shape </a:t>
            </a:r>
            <a:r>
              <a:rPr lang="en-GB" dirty="0" err="1"/>
              <a:t>behavior</a:t>
            </a:r>
            <a:r>
              <a:rPr lang="en-GB" dirty="0"/>
              <a:t> and thinking.</a:t>
            </a:r>
          </a:p>
          <a:p>
            <a:r>
              <a:rPr lang="en-GB" dirty="0"/>
              <a:t>AI typically doesn’t push back on weak thinking, vague questions, or minimal effort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DK" dirty="0"/>
          </a:p>
        </p:txBody>
      </p:sp>
    </p:spTree>
    <p:extLst>
      <p:ext uri="{BB962C8B-B14F-4D97-AF65-F5344CB8AC3E}">
        <p14:creationId xmlns:p14="http://schemas.microsoft.com/office/powerpoint/2010/main" val="31013675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380513-A2D6-BB33-1844-ED0C961A4E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2F9649-EE7E-24A4-27B9-419DC3C896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The Prompt Problem / The Unclear Question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BE23D7-6EA8-EFEF-9152-F6864C8589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AI delivers output—but students learn more from wrestling with unclear problems</a:t>
            </a:r>
          </a:p>
          <a:p>
            <a:r>
              <a:rPr lang="en-GB" dirty="0"/>
              <a:t>Students may stop asking questions if the feedback always feels the same, regardless of the question posed (quality, complexity, etc.)</a:t>
            </a:r>
          </a:p>
          <a:p>
            <a:r>
              <a:rPr lang="en-GB" dirty="0"/>
              <a:t>Over time, better prompts resulting in better output gets conflated with better thinking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DK" dirty="0"/>
          </a:p>
        </p:txBody>
      </p:sp>
    </p:spTree>
    <p:extLst>
      <p:ext uri="{BB962C8B-B14F-4D97-AF65-F5344CB8AC3E}">
        <p14:creationId xmlns:p14="http://schemas.microsoft.com/office/powerpoint/2010/main" val="35198655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1D7E28-9E74-15C1-DF57-39C2D9D26C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591F8D-7971-F913-6AFE-3AECE87C8F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37A1CD-DE57-3D04-8797-B4476403F0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DK" dirty="0"/>
          </a:p>
        </p:txBody>
      </p:sp>
      <p:pic>
        <p:nvPicPr>
          <p:cNvPr id="7" name="Picture 6" descr="A screenshot of a website&#10;&#10;AI-generated content may be incorrect.">
            <a:extLst>
              <a:ext uri="{FF2B5EF4-FFF2-40B4-BE49-F238E27FC236}">
                <a16:creationId xmlns:a16="http://schemas.microsoft.com/office/drawing/2014/main" id="{8A864D78-D5C5-2D5F-3EDA-10C9BF5660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357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54482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graph of a bar chart&#10;&#10;AI-generated content may be incorrect.">
            <a:extLst>
              <a:ext uri="{FF2B5EF4-FFF2-40B4-BE49-F238E27FC236}">
                <a16:creationId xmlns:a16="http://schemas.microsoft.com/office/drawing/2014/main" id="{55801F7A-5E1E-B322-679D-74D0975C4F3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53" r="4999" b="-1"/>
          <a:stretch>
            <a:fillRect/>
          </a:stretch>
        </p:blipFill>
        <p:spPr>
          <a:xfrm>
            <a:off x="2557171" y="643466"/>
            <a:ext cx="7077657" cy="557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30454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2C61293E-6EBE-43EF-A52C-9BEBFD767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5" name="Content Placeholder 4" descr="A white robot hand holding a red pen&#10;&#10;AI-generated content may be incorrect.">
            <a:extLst>
              <a:ext uri="{FF2B5EF4-FFF2-40B4-BE49-F238E27FC236}">
                <a16:creationId xmlns:a16="http://schemas.microsoft.com/office/drawing/2014/main" id="{C2F294EE-4B53-9DD6-06BD-02861A99591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453"/>
          <a:stretch>
            <a:fillRect/>
          </a:stretch>
        </p:blipFill>
        <p:spPr>
          <a:xfrm>
            <a:off x="20" y="1"/>
            <a:ext cx="4052522" cy="6858000"/>
          </a:xfrm>
          <a:custGeom>
            <a:avLst/>
            <a:gdLst/>
            <a:ahLst/>
            <a:cxnLst/>
            <a:rect l="l" t="t" r="r" b="b"/>
            <a:pathLst>
              <a:path w="4052542" h="6858000">
                <a:moveTo>
                  <a:pt x="0" y="0"/>
                </a:moveTo>
                <a:lnTo>
                  <a:pt x="4020923" y="0"/>
                </a:lnTo>
                <a:lnTo>
                  <a:pt x="4022656" y="14697"/>
                </a:lnTo>
                <a:cubicBezTo>
                  <a:pt x="4037606" y="98462"/>
                  <a:pt x="4035072" y="183369"/>
                  <a:pt x="4039126" y="267642"/>
                </a:cubicBezTo>
                <a:cubicBezTo>
                  <a:pt x="4043941" y="370699"/>
                  <a:pt x="4037860" y="474136"/>
                  <a:pt x="4035579" y="577446"/>
                </a:cubicBezTo>
                <a:cubicBezTo>
                  <a:pt x="4033805" y="665399"/>
                  <a:pt x="4025063" y="753226"/>
                  <a:pt x="4027724" y="841306"/>
                </a:cubicBezTo>
                <a:cubicBezTo>
                  <a:pt x="4027914" y="844352"/>
                  <a:pt x="4027914" y="847398"/>
                  <a:pt x="4027724" y="850444"/>
                </a:cubicBezTo>
                <a:cubicBezTo>
                  <a:pt x="4019615" y="947281"/>
                  <a:pt x="4019615" y="1044626"/>
                  <a:pt x="4027724" y="1141464"/>
                </a:cubicBezTo>
                <a:cubicBezTo>
                  <a:pt x="4030296" y="1181772"/>
                  <a:pt x="4029574" y="1222221"/>
                  <a:pt x="4025570" y="1262415"/>
                </a:cubicBezTo>
                <a:cubicBezTo>
                  <a:pt x="4021769" y="1313563"/>
                  <a:pt x="4009606" y="1365472"/>
                  <a:pt x="4018348" y="1416238"/>
                </a:cubicBezTo>
                <a:cubicBezTo>
                  <a:pt x="4024037" y="1458058"/>
                  <a:pt x="4027166" y="1500194"/>
                  <a:pt x="4027724" y="1542394"/>
                </a:cubicBezTo>
                <a:cubicBezTo>
                  <a:pt x="4032158" y="1636820"/>
                  <a:pt x="4027977" y="1731753"/>
                  <a:pt x="4026330" y="1826433"/>
                </a:cubicBezTo>
                <a:cubicBezTo>
                  <a:pt x="4024556" y="1936724"/>
                  <a:pt x="4027344" y="2047015"/>
                  <a:pt x="4018475" y="2157432"/>
                </a:cubicBezTo>
                <a:cubicBezTo>
                  <a:pt x="4013597" y="2246629"/>
                  <a:pt x="4013597" y="2336029"/>
                  <a:pt x="4018475" y="2425226"/>
                </a:cubicBezTo>
                <a:cubicBezTo>
                  <a:pt x="4020882" y="2506961"/>
                  <a:pt x="4033172" y="2587934"/>
                  <a:pt x="4031145" y="2670557"/>
                </a:cubicBezTo>
                <a:cubicBezTo>
                  <a:pt x="4028737" y="2766886"/>
                  <a:pt x="4017335" y="2862962"/>
                  <a:pt x="4020882" y="2959546"/>
                </a:cubicBezTo>
                <a:cubicBezTo>
                  <a:pt x="4022529" y="3005617"/>
                  <a:pt x="4022656" y="3051688"/>
                  <a:pt x="4023543" y="3097758"/>
                </a:cubicBezTo>
                <a:cubicBezTo>
                  <a:pt x="4024683" y="3153221"/>
                  <a:pt x="4034692" y="3208556"/>
                  <a:pt x="4029117" y="3263892"/>
                </a:cubicBezTo>
                <a:cubicBezTo>
                  <a:pt x="4019869" y="3356161"/>
                  <a:pt x="3995923" y="3446906"/>
                  <a:pt x="4010873" y="3541459"/>
                </a:cubicBezTo>
                <a:cubicBezTo>
                  <a:pt x="4019108" y="3593495"/>
                  <a:pt x="4028357" y="3645658"/>
                  <a:pt x="4033172" y="3698201"/>
                </a:cubicBezTo>
                <a:cubicBezTo>
                  <a:pt x="4037353" y="3745160"/>
                  <a:pt x="4047868" y="3792881"/>
                  <a:pt x="4039886" y="3839586"/>
                </a:cubicBezTo>
                <a:cubicBezTo>
                  <a:pt x="4033045" y="3879565"/>
                  <a:pt x="4036592" y="3919544"/>
                  <a:pt x="4031271" y="3959523"/>
                </a:cubicBezTo>
                <a:cubicBezTo>
                  <a:pt x="4024303" y="4011939"/>
                  <a:pt x="4020629" y="4065244"/>
                  <a:pt x="4015308" y="4118042"/>
                </a:cubicBezTo>
                <a:cubicBezTo>
                  <a:pt x="4010620" y="4165889"/>
                  <a:pt x="4006946" y="4213610"/>
                  <a:pt x="4019615" y="4258539"/>
                </a:cubicBezTo>
                <a:cubicBezTo>
                  <a:pt x="4050656" y="4371622"/>
                  <a:pt x="4033679" y="4484070"/>
                  <a:pt x="4022023" y="4596391"/>
                </a:cubicBezTo>
                <a:cubicBezTo>
                  <a:pt x="4016321" y="4650965"/>
                  <a:pt x="4007959" y="4708712"/>
                  <a:pt x="4020629" y="4758718"/>
                </a:cubicBezTo>
                <a:cubicBezTo>
                  <a:pt x="4043941" y="4847432"/>
                  <a:pt x="4025697" y="4931705"/>
                  <a:pt x="4015561" y="5016866"/>
                </a:cubicBezTo>
                <a:cubicBezTo>
                  <a:pt x="4003335" y="5100174"/>
                  <a:pt x="4005096" y="5184929"/>
                  <a:pt x="4020756" y="5267654"/>
                </a:cubicBezTo>
                <a:cubicBezTo>
                  <a:pt x="4033172" y="5326035"/>
                  <a:pt x="4033172" y="5385432"/>
                  <a:pt x="4034692" y="5444194"/>
                </a:cubicBezTo>
                <a:cubicBezTo>
                  <a:pt x="4035579" y="5481001"/>
                  <a:pt x="4022023" y="5518441"/>
                  <a:pt x="4013027" y="5555120"/>
                </a:cubicBezTo>
                <a:cubicBezTo>
                  <a:pt x="3996937" y="5621371"/>
                  <a:pt x="3991109" y="5688636"/>
                  <a:pt x="4013027" y="5753237"/>
                </a:cubicBezTo>
                <a:cubicBezTo>
                  <a:pt x="4043561" y="5842713"/>
                  <a:pt x="4061045" y="5932189"/>
                  <a:pt x="4048375" y="6026870"/>
                </a:cubicBezTo>
                <a:cubicBezTo>
                  <a:pt x="4041027" y="6085251"/>
                  <a:pt x="4039380" y="6144902"/>
                  <a:pt x="4028357" y="6202522"/>
                </a:cubicBezTo>
                <a:cubicBezTo>
                  <a:pt x="4010240" y="6298091"/>
                  <a:pt x="4016701" y="6393024"/>
                  <a:pt x="4031145" y="6487196"/>
                </a:cubicBezTo>
                <a:cubicBezTo>
                  <a:pt x="4041293" y="6565885"/>
                  <a:pt x="4042395" y="6645474"/>
                  <a:pt x="4034439" y="6724403"/>
                </a:cubicBezTo>
                <a:lnTo>
                  <a:pt x="4025206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9" name="sketchy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54296" y="2395728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2B99AA0F-1812-F699-54B0-A81F090EDE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54296" y="2706624"/>
            <a:ext cx="6894576" cy="3483864"/>
          </a:xfrm>
        </p:spPr>
        <p:txBody>
          <a:bodyPr>
            <a:normAutofit/>
          </a:bodyPr>
          <a:lstStyle/>
          <a:p>
            <a:r>
              <a:rPr lang="en-US" sz="2200" dirty="0"/>
              <a:t>The emperor has no clothes! No one has a solution (yet)</a:t>
            </a:r>
          </a:p>
          <a:p>
            <a:r>
              <a:rPr lang="en-US" sz="2200" dirty="0"/>
              <a:t>2024– the tech has evolved since then</a:t>
            </a:r>
          </a:p>
          <a:p>
            <a:r>
              <a:rPr lang="en-US" sz="2200" dirty="0"/>
              <a:t>AI use by students is almost certainly underreported</a:t>
            </a:r>
          </a:p>
          <a:p>
            <a:r>
              <a:rPr lang="en-US" sz="2200" dirty="0"/>
              <a:t>Instructors tend not to report students</a:t>
            </a:r>
          </a:p>
          <a:p>
            <a:r>
              <a:rPr lang="en-US" sz="2200" dirty="0"/>
              <a:t>AI detectors are faulty</a:t>
            </a:r>
          </a:p>
          <a:p>
            <a:r>
              <a:rPr lang="en-US" sz="2200" dirty="0"/>
              <a:t>Blanket policies are ineffective</a:t>
            </a:r>
          </a:p>
        </p:txBody>
      </p:sp>
    </p:spTree>
    <p:extLst>
      <p:ext uri="{BB962C8B-B14F-4D97-AF65-F5344CB8AC3E}">
        <p14:creationId xmlns:p14="http://schemas.microsoft.com/office/powerpoint/2010/main" val="254739123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3D62FA-F77E-E37D-00F2-B776DAC37A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4658" y="365125"/>
            <a:ext cx="10559142" cy="777875"/>
          </a:xfrm>
        </p:spPr>
        <p:txBody>
          <a:bodyPr/>
          <a:lstStyle/>
          <a:p>
            <a:r>
              <a:rPr lang="en-US" dirty="0"/>
              <a:t>Narrowing research questions with ChatGPT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D6F9F4-7770-4D4F-AD16-8BAA50F129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4658" y="1317171"/>
            <a:ext cx="10559142" cy="4859792"/>
          </a:xfrm>
        </p:spPr>
        <p:txBody>
          <a:bodyPr>
            <a:normAutofit/>
          </a:bodyPr>
          <a:lstStyle/>
          <a:p>
            <a:r>
              <a:rPr lang="en-US" dirty="0"/>
              <a:t>Prompt: Help me find a research question on music and the brain</a:t>
            </a:r>
          </a:p>
          <a:p>
            <a:r>
              <a:rPr lang="en-US" dirty="0"/>
              <a:t>ChatGPT 5 offered categories followed by specific questions</a:t>
            </a:r>
          </a:p>
          <a:p>
            <a:pPr lvl="1"/>
            <a:r>
              <a:rPr lang="en-US" b="1" dirty="0"/>
              <a:t>Cognition and Learning</a:t>
            </a:r>
          </a:p>
          <a:p>
            <a:pPr lvl="1"/>
            <a:r>
              <a:rPr lang="en-US" b="1" dirty="0">
                <a:solidFill>
                  <a:srgbClr val="C00000"/>
                </a:solidFill>
              </a:rPr>
              <a:t>Emotion and Reward Systems: </a:t>
            </a:r>
            <a:r>
              <a:rPr lang="en-US" i="1" dirty="0">
                <a:solidFill>
                  <a:srgbClr val="C00000"/>
                </a:solidFill>
              </a:rPr>
              <a:t>Does musical exposure before age 5 lead to measurable differences in language lateralization in the brain?</a:t>
            </a:r>
            <a:endParaRPr lang="en-US" b="1" dirty="0">
              <a:solidFill>
                <a:srgbClr val="C00000"/>
              </a:solidFill>
            </a:endParaRPr>
          </a:p>
          <a:p>
            <a:pPr lvl="1"/>
            <a:r>
              <a:rPr lang="en-US" b="1" dirty="0"/>
              <a:t>Neuroplasticity &amp; Development</a:t>
            </a:r>
          </a:p>
          <a:p>
            <a:pPr lvl="1"/>
            <a:r>
              <a:rPr lang="en-US" b="1" dirty="0"/>
              <a:t>Clinical &amp; Therapeutic Applications</a:t>
            </a:r>
          </a:p>
          <a:p>
            <a:pPr lvl="1"/>
            <a:r>
              <a:rPr lang="en-US" b="1" dirty="0"/>
              <a:t>Neuroscience of Musical Creativity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5765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499775-9147-F2A8-D951-001D368D5B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br>
              <a:rPr lang="en-US" dirty="0"/>
            </a:br>
            <a:r>
              <a:rPr lang="en-US" sz="3100" b="1" dirty="0">
                <a:solidFill>
                  <a:srgbClr val="FF0000"/>
                </a:solidFill>
              </a:rPr>
              <a:t>Does musical exposure before age 5 lead to measurable differences in language lateralization in the brain?</a:t>
            </a:r>
            <a:br>
              <a:rPr lang="en-US" b="1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336805-3C0E-F66E-C67C-1D8D0D4D6F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(You can narrow further: </a:t>
            </a:r>
            <a:r>
              <a:rPr lang="en-US" i="1" dirty="0"/>
              <a:t>“...as measured by a language-evoked lateralization index from </a:t>
            </a:r>
            <a:r>
              <a:rPr lang="en-US" i="1" dirty="0" err="1"/>
              <a:t>fNIRS</a:t>
            </a:r>
            <a:r>
              <a:rPr lang="en-US" i="1" dirty="0"/>
              <a:t>/EEG and by structural connectivity (DTI) of language-related tracts.”</a:t>
            </a:r>
            <a:r>
              <a:rPr lang="en-US" dirty="0"/>
              <a:t>)</a:t>
            </a:r>
          </a:p>
          <a:p>
            <a:endParaRPr lang="en-US" dirty="0"/>
          </a:p>
          <a:p>
            <a:r>
              <a:rPr lang="en-US" dirty="0"/>
              <a:t>Research Question (Undergraduate level): Does being exposed to music before age 5 change the way the brain processes language, especially which side of the brain is more active?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7024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B9B41E-661C-D746-ACCC-4DCBD6833D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enerative AI">
            <a:extLst>
              <a:ext uri="{FF2B5EF4-FFF2-40B4-BE49-F238E27FC236}">
                <a16:creationId xmlns:a16="http://schemas.microsoft.com/office/drawing/2014/main" id="{8E074DD3-AAA4-8C62-AD9B-6326B8C48EAE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495167" y="1236871"/>
            <a:ext cx="11201666" cy="1673699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600" spc="-166">
                <a:solidFill>
                  <a:srgbClr val="FFFFFF"/>
                </a:solidFill>
              </a:defRPr>
            </a:lvl1pPr>
          </a:lstStyle>
          <a:p>
            <a:r>
              <a:rPr lang="en-GB" sz="4800" dirty="0">
                <a:latin typeface="Palatino" pitchFamily="2" charset="77"/>
                <a:ea typeface="Palatino" pitchFamily="2" charset="77"/>
              </a:rPr>
              <a:t>What AI Is Doing to Student Thinking </a:t>
            </a:r>
            <a:br>
              <a:rPr lang="en-GB" sz="4800" dirty="0">
                <a:latin typeface="Palatino" pitchFamily="2" charset="77"/>
                <a:ea typeface="Palatino" pitchFamily="2" charset="77"/>
              </a:rPr>
            </a:br>
            <a:r>
              <a:rPr lang="en-GB" sz="4800" dirty="0">
                <a:latin typeface="Palatino" pitchFamily="2" charset="77"/>
                <a:ea typeface="Palatino" pitchFamily="2" charset="77"/>
              </a:rPr>
              <a:t>and What Educators Can Do About It</a:t>
            </a:r>
            <a:endParaRPr sz="4800" dirty="0">
              <a:latin typeface="Palatino" pitchFamily="2" charset="77"/>
              <a:ea typeface="Palatino" pitchFamily="2" charset="77"/>
            </a:endParaRPr>
          </a:p>
        </p:txBody>
      </p:sp>
      <p:sp>
        <p:nvSpPr>
          <p:cNvPr id="217" name="Tag der Lehre, BFH…">
            <a:extLst>
              <a:ext uri="{FF2B5EF4-FFF2-40B4-BE49-F238E27FC236}">
                <a16:creationId xmlns:a16="http://schemas.microsoft.com/office/drawing/2014/main" id="{8E50C153-C772-648C-9A34-3DA40F5FA182}"/>
              </a:ext>
            </a:extLst>
          </p:cNvPr>
          <p:cNvSpPr txBox="1">
            <a:spLocks noGrp="1"/>
          </p:cNvSpPr>
          <p:nvPr>
            <p:ph type="subTitle" sz="half" idx="1"/>
          </p:nvPr>
        </p:nvSpPr>
        <p:spPr>
          <a:xfrm>
            <a:off x="609600" y="3957871"/>
            <a:ext cx="10972800" cy="2352282"/>
          </a:xfrm>
          <a:prstGeom prst="rect">
            <a:avLst/>
          </a:prstGeom>
        </p:spPr>
        <p:txBody>
          <a:bodyPr>
            <a:normAutofit fontScale="77500" lnSpcReduction="20000"/>
          </a:bodyPr>
          <a:lstStyle/>
          <a:p>
            <a:pPr defTabSz="363220">
              <a:defRPr sz="6248" spc="-62">
                <a:solidFill>
                  <a:srgbClr val="FFFFFF"/>
                </a:solidFill>
                <a:latin typeface="Noteworthy Light"/>
                <a:ea typeface="Noteworthy Light"/>
                <a:cs typeface="Noteworthy Light"/>
                <a:sym typeface="Noteworthy Light"/>
              </a:defRPr>
            </a:pPr>
            <a:r>
              <a:rPr lang="da-DK" dirty="0"/>
              <a:t>Contact North</a:t>
            </a:r>
            <a:endParaRPr dirty="0"/>
          </a:p>
          <a:p>
            <a:pPr defTabSz="363220">
              <a:defRPr sz="6248" spc="-62">
                <a:solidFill>
                  <a:srgbClr val="FFFFFF"/>
                </a:solidFill>
                <a:latin typeface="Noteworthy Light"/>
                <a:ea typeface="Noteworthy Light"/>
                <a:cs typeface="Noteworthy Light"/>
                <a:sym typeface="Noteworthy Light"/>
              </a:defRPr>
            </a:pPr>
            <a:r>
              <a:rPr lang="da-DK" dirty="0"/>
              <a:t>3</a:t>
            </a:r>
            <a:r>
              <a:rPr dirty="0"/>
              <a:t> </a:t>
            </a:r>
            <a:r>
              <a:rPr lang="da-DK" dirty="0"/>
              <a:t>November</a:t>
            </a:r>
            <a:r>
              <a:rPr dirty="0"/>
              <a:t>, 2025</a:t>
            </a:r>
          </a:p>
          <a:p>
            <a:pPr defTabSz="363220">
              <a:defRPr sz="5280" spc="-52">
                <a:solidFill>
                  <a:srgbClr val="FFFFFF"/>
                </a:solidFill>
                <a:latin typeface="+mn-lt"/>
                <a:ea typeface="+mn-ea"/>
                <a:cs typeface="+mn-cs"/>
                <a:sym typeface="Canela Bold"/>
              </a:defRPr>
            </a:pPr>
            <a:endParaRPr dirty="0"/>
          </a:p>
          <a:p>
            <a:pPr defTabSz="363220">
              <a:defRPr sz="5280" spc="-52">
                <a:solidFill>
                  <a:srgbClr val="FFFFFF"/>
                </a:solidFill>
                <a:latin typeface="+mn-lt"/>
                <a:ea typeface="+mn-ea"/>
                <a:cs typeface="+mn-cs"/>
                <a:sym typeface="Canela Bold"/>
              </a:defRPr>
            </a:pPr>
            <a:r>
              <a:rPr dirty="0"/>
              <a:t>Jeppe Klitgaard Stricker</a:t>
            </a:r>
          </a:p>
        </p:txBody>
      </p:sp>
      <p:pic>
        <p:nvPicPr>
          <p:cNvPr id="3" name="Picture 2" descr="A close-up of a document&#10;&#10;AI-generated content may be incorrect.">
            <a:extLst>
              <a:ext uri="{FF2B5EF4-FFF2-40B4-BE49-F238E27FC236}">
                <a16:creationId xmlns:a16="http://schemas.microsoft.com/office/drawing/2014/main" id="{1AFA080E-8EF8-E239-5863-C8B1D032B6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659" y="414862"/>
            <a:ext cx="9748585" cy="6028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40923"/>
      </p:ext>
    </p:ext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83265A-4CAC-81CC-F584-F8D176CF42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6937" y="1219200"/>
            <a:ext cx="4697502" cy="4762108"/>
          </a:xfrm>
        </p:spPr>
        <p:txBody>
          <a:bodyPr anchor="t">
            <a:normAutofit/>
          </a:bodyPr>
          <a:lstStyle/>
          <a:p>
            <a:pPr lvl="0"/>
            <a:r>
              <a:rPr lang="en-US" sz="2700" dirty="0"/>
              <a:t>Highly technical terms that may not be familiar to an undergraduate </a:t>
            </a:r>
          </a:p>
          <a:p>
            <a:pPr lvl="0"/>
            <a:r>
              <a:rPr lang="en-US" sz="2700" dirty="0"/>
              <a:t>No opportunity for exploration</a:t>
            </a:r>
          </a:p>
          <a:p>
            <a:pPr lvl="0"/>
            <a:r>
              <a:rPr lang="en-US" sz="2700" dirty="0"/>
              <a:t>Broad </a:t>
            </a:r>
            <a:r>
              <a:rPr lang="en-US" sz="2700" dirty="0">
                <a:sym typeface="Wingdings" pitchFamily="2" charset="2"/>
              </a:rPr>
              <a:t> </a:t>
            </a:r>
            <a:r>
              <a:rPr lang="en-US" sz="2700" dirty="0" err="1">
                <a:sym typeface="Wingdings" pitchFamily="2" charset="2"/>
              </a:rPr>
              <a:t>hyperspecific</a:t>
            </a:r>
            <a:r>
              <a:rPr lang="en-US" sz="2700" dirty="0">
                <a:sym typeface="Wingdings" pitchFamily="2" charset="2"/>
              </a:rPr>
              <a:t> </a:t>
            </a:r>
          </a:p>
          <a:p>
            <a:pPr lvl="0"/>
            <a:r>
              <a:rPr lang="en-US" sz="2700" dirty="0">
                <a:sym typeface="Wingdings" pitchFamily="2" charset="2"/>
              </a:rPr>
              <a:t>Sycophantic</a:t>
            </a:r>
            <a:endParaRPr lang="en-US" sz="2700" dirty="0"/>
          </a:p>
          <a:p>
            <a:pPr lvl="0"/>
            <a:r>
              <a:rPr lang="en-US" sz="2700" dirty="0"/>
              <a:t>It immediately offers to begin drafting</a:t>
            </a:r>
          </a:p>
          <a:p>
            <a:pPr lvl="0"/>
            <a:endParaRPr lang="en-US" sz="2000" dirty="0"/>
          </a:p>
          <a:p>
            <a:pPr lvl="0"/>
            <a:endParaRPr lang="en-US" sz="2000" dirty="0"/>
          </a:p>
          <a:p>
            <a:endParaRPr lang="en-US" sz="2000" dirty="0"/>
          </a:p>
        </p:txBody>
      </p:sp>
      <p:pic>
        <p:nvPicPr>
          <p:cNvPr id="5" name="Picture 4" descr="A screenshot of a research paper&#10;&#10;AI-generated content may be incorrect.">
            <a:extLst>
              <a:ext uri="{FF2B5EF4-FFF2-40B4-BE49-F238E27FC236}">
                <a16:creationId xmlns:a16="http://schemas.microsoft.com/office/drawing/2014/main" id="{FCAF14BE-5B9F-495B-865B-F479D1ADBB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8796" y="1219200"/>
            <a:ext cx="5759537" cy="4031673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1FD67D68-9B83-C338-8342-3348D8F223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5025" y="6737718"/>
            <a:ext cx="12207200" cy="123363"/>
            <a:chOff x="-5025" y="6737718"/>
            <a:chExt cx="12207200" cy="123363"/>
          </a:xfrm>
        </p:grpSpPr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1E397F34-6B84-0D3B-0F29-B1D134B3B8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 flipH="1">
              <a:off x="6036894" y="695800"/>
              <a:ext cx="123362" cy="12207199"/>
            </a:xfrm>
            <a:prstGeom prst="rect">
              <a:avLst/>
            </a:prstGeom>
            <a:gradFill>
              <a:gsLst>
                <a:gs pos="0">
                  <a:schemeClr val="accent5"/>
                </a:gs>
                <a:gs pos="100000">
                  <a:schemeClr val="accent2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9BD98075-BFC1-BE9C-7FB7-23FE55E433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9176406" y="3835311"/>
              <a:ext cx="123362" cy="5928176"/>
            </a:xfrm>
            <a:prstGeom prst="rect">
              <a:avLst/>
            </a:prstGeom>
            <a:gradFill>
              <a:gsLst>
                <a:gs pos="19000">
                  <a:schemeClr val="accent5"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98268021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0DF3AC-91B4-9A95-7CDF-06937E73C0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000" dirty="0"/>
              <a:t>Do LLMs have a place in an undergraduate writing class?</a:t>
            </a:r>
          </a:p>
        </p:txBody>
      </p:sp>
    </p:spTree>
    <p:extLst>
      <p:ext uri="{BB962C8B-B14F-4D97-AF65-F5344CB8AC3E}">
        <p14:creationId xmlns:p14="http://schemas.microsoft.com/office/powerpoint/2010/main" val="343183750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text on a page&#10;&#10;AI-generated content may be incorrect.">
            <a:extLst>
              <a:ext uri="{FF2B5EF4-FFF2-40B4-BE49-F238E27FC236}">
                <a16:creationId xmlns:a16="http://schemas.microsoft.com/office/drawing/2014/main" id="{6CED98BC-25F0-A73E-F36A-046221B08C8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7651" y="1425194"/>
            <a:ext cx="10905066" cy="4007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44674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489A23-2AC0-191B-0963-CA0838CA38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9406D5-B80B-38C0-1F42-41C83986C8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DK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4AB3C4A-5894-9410-272F-8BF0DC2647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DK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5E765F8-9EFF-8A41-D524-02CCFE9126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6852" y="1012825"/>
            <a:ext cx="1965701" cy="48323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F11A78A-DED0-0D97-F867-CFC726E77D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825625"/>
            <a:ext cx="5466644" cy="3074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793758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320E79-F50E-04E9-F63E-2C86A7065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DK"/>
          </a:p>
        </p:txBody>
      </p:sp>
      <p:pic>
        <p:nvPicPr>
          <p:cNvPr id="5" name="Content Placeholder 4" descr="A person speaking into a microphone&#10;&#10;AI-generated content may be incorrect.">
            <a:extLst>
              <a:ext uri="{FF2B5EF4-FFF2-40B4-BE49-F238E27FC236}">
                <a16:creationId xmlns:a16="http://schemas.microsoft.com/office/drawing/2014/main" id="{1D636694-3FF1-256F-EEE1-4F3C7DCE11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6694" y="365125"/>
            <a:ext cx="11738611" cy="5932672"/>
          </a:xfrm>
        </p:spPr>
      </p:pic>
    </p:spTree>
    <p:extLst>
      <p:ext uri="{BB962C8B-B14F-4D97-AF65-F5344CB8AC3E}">
        <p14:creationId xmlns:p14="http://schemas.microsoft.com/office/powerpoint/2010/main" val="108241457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C8ADE5-B14C-ABF7-E7FD-B2EB31907F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39EC96-E0CF-4F0D-9B4C-BEEE5C2A28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What’s the problem?</a:t>
            </a:r>
            <a:endParaRPr lang="en-DK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092A4A-1883-0A57-C553-8390AD17C9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GB" dirty="0"/>
              <a:t>Education is a highly interconnected system.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If we change one part (e.g., assessment), others - policy, pedagogy, curriculum, IT, professional development, etc. - must follow.</a:t>
            </a:r>
          </a:p>
          <a:p>
            <a:pPr marL="0" indent="0">
              <a:buNone/>
            </a:pPr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DK" dirty="0"/>
          </a:p>
        </p:txBody>
      </p:sp>
    </p:spTree>
    <p:extLst>
      <p:ext uri="{BB962C8B-B14F-4D97-AF65-F5344CB8AC3E}">
        <p14:creationId xmlns:p14="http://schemas.microsoft.com/office/powerpoint/2010/main" val="273426483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6684FCB-BC79-02B0-75CE-4D004013A7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307DEF-FE5C-AF30-DF93-75835058A2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en-DK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F06FC0-3E3A-EB53-B99C-C6CB81449F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DK" dirty="0"/>
          </a:p>
        </p:txBody>
      </p:sp>
      <p:pic>
        <p:nvPicPr>
          <p:cNvPr id="6" name="Picture 5" descr="A circular object with a group of people walking on a path&#10;&#10;AI-generated content may be incorrect.">
            <a:extLst>
              <a:ext uri="{FF2B5EF4-FFF2-40B4-BE49-F238E27FC236}">
                <a16:creationId xmlns:a16="http://schemas.microsoft.com/office/drawing/2014/main" id="{07AC108E-E0F5-9B11-9B06-DE1178AAFB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971"/>
            <a:ext cx="12192000" cy="8100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991989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AFCB19-7B94-B03C-D932-DFD66C9242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F5E544-3E47-71E5-A4B4-AF5F91BEA2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What’s the (wicked) problem?</a:t>
            </a:r>
            <a:endParaRPr lang="en-DK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028B3A-7A80-FB06-880D-B81D920A9C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GB" dirty="0"/>
          </a:p>
          <a:p>
            <a:r>
              <a:rPr lang="en-GB" dirty="0"/>
              <a:t>There's no definitive formulation of the problem itself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DK" dirty="0"/>
          </a:p>
        </p:txBody>
      </p:sp>
    </p:spTree>
    <p:extLst>
      <p:ext uri="{BB962C8B-B14F-4D97-AF65-F5344CB8AC3E}">
        <p14:creationId xmlns:p14="http://schemas.microsoft.com/office/powerpoint/2010/main" val="41335155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4F7960-E3C3-3435-4761-8F6668E200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D7A38F-7FE8-3077-6693-F051F8A94F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What’s the (wicked) problem?</a:t>
            </a:r>
            <a:endParaRPr lang="en-DK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65409B-921A-C938-4C77-FB1191C61C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GB" dirty="0"/>
          </a:p>
          <a:p>
            <a:r>
              <a:rPr lang="en-GB" dirty="0"/>
              <a:t>There's no definitive formulation of the problem itself</a:t>
            </a:r>
          </a:p>
          <a:p>
            <a:r>
              <a:rPr lang="en-GB" dirty="0"/>
              <a:t>Every solution attempt changes the problem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DK" dirty="0"/>
          </a:p>
        </p:txBody>
      </p:sp>
    </p:spTree>
    <p:extLst>
      <p:ext uri="{BB962C8B-B14F-4D97-AF65-F5344CB8AC3E}">
        <p14:creationId xmlns:p14="http://schemas.microsoft.com/office/powerpoint/2010/main" val="5272031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57746D-75DC-07E3-69C0-F82128BA0A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B1AF30-E716-D3F3-E685-B41BBA8177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What’s the (wicked) problem?</a:t>
            </a:r>
            <a:endParaRPr lang="en-DK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55A595-A97F-4E79-675B-4B50F2D4F8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GB" dirty="0"/>
          </a:p>
          <a:p>
            <a:r>
              <a:rPr lang="en-GB" dirty="0"/>
              <a:t>There's no definitive formulation of the problem itself</a:t>
            </a:r>
          </a:p>
          <a:p>
            <a:r>
              <a:rPr lang="en-GB" dirty="0"/>
              <a:t>Every solution attempt changes the problem</a:t>
            </a:r>
          </a:p>
          <a:p>
            <a:r>
              <a:rPr lang="en-GB" dirty="0"/>
              <a:t>We can't "solve" AI in education and move on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DK" dirty="0"/>
          </a:p>
        </p:txBody>
      </p:sp>
    </p:spTree>
    <p:extLst>
      <p:ext uri="{BB962C8B-B14F-4D97-AF65-F5344CB8AC3E}">
        <p14:creationId xmlns:p14="http://schemas.microsoft.com/office/powerpoint/2010/main" val="41868067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text on a white background&#10;&#10;AI-generated content may be incorrect.">
            <a:extLst>
              <a:ext uri="{FF2B5EF4-FFF2-40B4-BE49-F238E27FC236}">
                <a16:creationId xmlns:a16="http://schemas.microsoft.com/office/drawing/2014/main" id="{2996B2B2-B635-CB84-74A0-1857DE82340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3497" y="1384300"/>
            <a:ext cx="10905066" cy="4089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9857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ADD831-B741-1C4D-CFFD-14B18FBEDE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8D91ED-CBB0-4B25-4347-8BD7AA139A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What’s the (wicked) problem?</a:t>
            </a:r>
            <a:endParaRPr lang="en-DK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F75DCC-4892-674F-18F1-8D15427346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GB" dirty="0"/>
          </a:p>
          <a:p>
            <a:r>
              <a:rPr lang="en-GB" dirty="0"/>
              <a:t>There's no definitive formulation of the problem itself</a:t>
            </a:r>
          </a:p>
          <a:p>
            <a:r>
              <a:rPr lang="en-GB" dirty="0"/>
              <a:t>Every solution attempt changes the problem</a:t>
            </a:r>
          </a:p>
          <a:p>
            <a:r>
              <a:rPr lang="en-GB" dirty="0"/>
              <a:t>We can't "solve" AI in education and move on</a:t>
            </a:r>
          </a:p>
          <a:p>
            <a:r>
              <a:rPr lang="en-GB" dirty="0"/>
              <a:t>We rush to premature solutions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DK" dirty="0"/>
          </a:p>
        </p:txBody>
      </p:sp>
    </p:spTree>
    <p:extLst>
      <p:ext uri="{BB962C8B-B14F-4D97-AF65-F5344CB8AC3E}">
        <p14:creationId xmlns:p14="http://schemas.microsoft.com/office/powerpoint/2010/main" val="119075412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BB2031-FF1E-FF8B-C82C-7F31A27928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99F6E1-1131-16B4-4A59-93277D1829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What’s the (wicked) problem?</a:t>
            </a:r>
            <a:endParaRPr lang="en-DK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50AA45-BFC9-72CB-E83D-A02AC3494C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GB" dirty="0"/>
          </a:p>
          <a:p>
            <a:r>
              <a:rPr lang="en-GB" dirty="0"/>
              <a:t>There's no definitive formulation of the problem itself</a:t>
            </a:r>
          </a:p>
          <a:p>
            <a:r>
              <a:rPr lang="en-GB" dirty="0"/>
              <a:t>Every solution attempt changes the problem</a:t>
            </a:r>
          </a:p>
          <a:p>
            <a:r>
              <a:rPr lang="en-GB" dirty="0"/>
              <a:t>We can't "solve" AI in education and move on</a:t>
            </a:r>
          </a:p>
          <a:p>
            <a:r>
              <a:rPr lang="en-GB" dirty="0"/>
              <a:t>We rush to premature solutions</a:t>
            </a:r>
          </a:p>
          <a:p>
            <a:r>
              <a:rPr lang="en-GB" dirty="0"/>
              <a:t>Fragmented responses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DK" dirty="0"/>
          </a:p>
        </p:txBody>
      </p:sp>
    </p:spTree>
    <p:extLst>
      <p:ext uri="{BB962C8B-B14F-4D97-AF65-F5344CB8AC3E}">
        <p14:creationId xmlns:p14="http://schemas.microsoft.com/office/powerpoint/2010/main" val="356275995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764DDB-8445-528E-89CC-9F7E7BAF5F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A8C753-B799-1B3B-AB07-100512D326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What’s the (wicked) problem?</a:t>
            </a:r>
            <a:endParaRPr lang="en-DK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B6BE8F-4FDA-12EB-B06D-E61D9B9DEB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GB" dirty="0"/>
          </a:p>
          <a:p>
            <a:r>
              <a:rPr lang="en-GB" dirty="0"/>
              <a:t>There's no definitive formulation of the problem itself</a:t>
            </a:r>
          </a:p>
          <a:p>
            <a:r>
              <a:rPr lang="en-GB" dirty="0"/>
              <a:t>Every solution attempt changes the problem</a:t>
            </a:r>
          </a:p>
          <a:p>
            <a:r>
              <a:rPr lang="en-GB" dirty="0"/>
              <a:t>We can't "solve" AI in education and move on</a:t>
            </a:r>
          </a:p>
          <a:p>
            <a:r>
              <a:rPr lang="en-GB" dirty="0"/>
              <a:t>We rush to premature solutions</a:t>
            </a:r>
          </a:p>
          <a:p>
            <a:r>
              <a:rPr lang="en-GB" dirty="0"/>
              <a:t>Fragmented responses</a:t>
            </a:r>
          </a:p>
          <a:p>
            <a:r>
              <a:rPr lang="en-GB" dirty="0"/>
              <a:t>We confuse efficiency with effectiveness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DK" dirty="0"/>
          </a:p>
        </p:txBody>
      </p:sp>
    </p:spTree>
    <p:extLst>
      <p:ext uri="{BB962C8B-B14F-4D97-AF65-F5344CB8AC3E}">
        <p14:creationId xmlns:p14="http://schemas.microsoft.com/office/powerpoint/2010/main" val="332827039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6882C5-04F3-5A66-2472-12968C87B4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773CED-BB73-551B-DF8C-4EED9140FE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What’s the (wicked) problem?</a:t>
            </a:r>
            <a:endParaRPr lang="en-DK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866646-AAAC-80A3-DDC2-F4606B3237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GB" dirty="0"/>
          </a:p>
          <a:p>
            <a:r>
              <a:rPr lang="en-GB" dirty="0"/>
              <a:t>There's no definitive formulation of the problem itself</a:t>
            </a:r>
          </a:p>
          <a:p>
            <a:r>
              <a:rPr lang="en-GB" dirty="0"/>
              <a:t>Every solution attempt changes the problem</a:t>
            </a:r>
          </a:p>
          <a:p>
            <a:r>
              <a:rPr lang="en-GB" dirty="0"/>
              <a:t>We can't "solve" AI in education and move on</a:t>
            </a:r>
          </a:p>
          <a:p>
            <a:r>
              <a:rPr lang="en-GB" dirty="0"/>
              <a:t>We rush to premature solutions</a:t>
            </a:r>
          </a:p>
          <a:p>
            <a:r>
              <a:rPr lang="en-GB" dirty="0"/>
              <a:t>Fragmented responses</a:t>
            </a:r>
          </a:p>
          <a:p>
            <a:r>
              <a:rPr lang="en-GB" dirty="0"/>
              <a:t>We confuse efficiency with effectiveness</a:t>
            </a:r>
          </a:p>
          <a:p>
            <a:r>
              <a:rPr lang="en-GB" dirty="0"/>
              <a:t>Institutional time vs. market timescales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DK" dirty="0"/>
          </a:p>
        </p:txBody>
      </p:sp>
    </p:spTree>
    <p:extLst>
      <p:ext uri="{BB962C8B-B14F-4D97-AF65-F5344CB8AC3E}">
        <p14:creationId xmlns:p14="http://schemas.microsoft.com/office/powerpoint/2010/main" val="163304876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666F44-DA7D-39E6-B7EC-8D0854FD3C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B8BC2F-244D-A7A8-DBF2-970BE8B06B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en-DK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205B82-FC46-7482-13E2-63847D378B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DK" dirty="0"/>
          </a:p>
        </p:txBody>
      </p:sp>
      <p:pic>
        <p:nvPicPr>
          <p:cNvPr id="5" name="Picture 4" descr="A book with text on it&#10;&#10;AI-generated content may be incorrect.">
            <a:extLst>
              <a:ext uri="{FF2B5EF4-FFF2-40B4-BE49-F238E27FC236}">
                <a16:creationId xmlns:a16="http://schemas.microsoft.com/office/drawing/2014/main" id="{2BCE1EF9-7300-D0E3-C682-DF7694F71E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1650" y="681037"/>
            <a:ext cx="5808699" cy="5808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27462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56B2C21-A230-48C0-8DF1-C46611373C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847E18C-932D-4C95-AABA-FEC7C9499A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150CB11-0C61-439E-910F-5787759E72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43F8A58B-5155-44CE-A5FF-7647B47D0A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43F2ACA-E6D6-4028-82DD-F03C262D5D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5" y="1410079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6E58C83-5E91-C96A-BD50-4A7F016CEB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6478" y="1683756"/>
            <a:ext cx="3115265" cy="2396359"/>
          </a:xfrm>
        </p:spPr>
        <p:txBody>
          <a:bodyPr anchor="b">
            <a:normAutofit/>
          </a:bodyPr>
          <a:lstStyle/>
          <a:p>
            <a:pPr algn="r"/>
            <a:r>
              <a:rPr lang="en-US" sz="4000" dirty="0">
                <a:solidFill>
                  <a:srgbClr val="FFFFFF"/>
                </a:solidFill>
              </a:rPr>
              <a:t>Imperfect solutions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7814C896-8B07-6E39-20F2-D33EB8923771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4905052" y="750440"/>
          <a:ext cx="6666833" cy="54539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6978691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5BF8CE-C94B-EF51-C6F3-0CC2C15779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E01D2F-D3C9-6812-D8B4-3131F4687E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What is the purpose of education?</a:t>
            </a:r>
            <a:endParaRPr lang="en-DK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BC9673-715E-12F9-4992-5DB3F81679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GB" dirty="0"/>
          </a:p>
          <a:p>
            <a:r>
              <a:rPr lang="en-GB" dirty="0"/>
              <a:t>And who gets to decide?</a:t>
            </a:r>
          </a:p>
          <a:p>
            <a:pPr marL="0" indent="0">
              <a:buNone/>
            </a:pPr>
            <a:endParaRPr lang="en-GB" dirty="0"/>
          </a:p>
          <a:p>
            <a:pPr lvl="1"/>
            <a:r>
              <a:rPr lang="en-GB" dirty="0"/>
              <a:t>Students</a:t>
            </a:r>
          </a:p>
          <a:p>
            <a:pPr lvl="1"/>
            <a:r>
              <a:rPr lang="en-GB" dirty="0"/>
              <a:t>Universities</a:t>
            </a:r>
          </a:p>
          <a:p>
            <a:pPr lvl="1"/>
            <a:r>
              <a:rPr lang="en-GB" dirty="0"/>
              <a:t>Ed tech</a:t>
            </a:r>
          </a:p>
          <a:p>
            <a:pPr lvl="1"/>
            <a:r>
              <a:rPr lang="en-GB" dirty="0"/>
              <a:t>Employers</a:t>
            </a:r>
          </a:p>
          <a:p>
            <a:pPr lvl="1"/>
            <a:r>
              <a:rPr lang="en-GB" dirty="0"/>
              <a:t>?</a:t>
            </a:r>
          </a:p>
          <a:p>
            <a:endParaRPr lang="en-GB" dirty="0"/>
          </a:p>
          <a:p>
            <a:endParaRPr lang="en-GB" dirty="0"/>
          </a:p>
          <a:p>
            <a:endParaRPr lang="en-DK" dirty="0"/>
          </a:p>
        </p:txBody>
      </p:sp>
    </p:spTree>
    <p:extLst>
      <p:ext uri="{BB962C8B-B14F-4D97-AF65-F5344CB8AC3E}">
        <p14:creationId xmlns:p14="http://schemas.microsoft.com/office/powerpoint/2010/main" val="401494097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766345-4327-C3D0-C20A-049CB9A350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97AD54-4D31-4C66-6200-0E176DDDF4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Assessment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464D44-62BB-1B08-7BB7-504F412610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Why, exactly, do we assess student work?</a:t>
            </a:r>
          </a:p>
          <a:p>
            <a:r>
              <a:rPr lang="en-US" dirty="0"/>
              <a:t>Let’s forget about “AI-proofing” courses</a:t>
            </a:r>
          </a:p>
          <a:p>
            <a:r>
              <a:rPr lang="en-US" dirty="0"/>
              <a:t>There is no “generative AI in education”. We must consider specific subjects, curriculum, assessments, etc. - case by case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169905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105FB3-790E-905E-2092-6BE2BFD15C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3F43D2-B11E-16F7-DDA1-03C7B5FC84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Assessment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D51A4E-E467-0345-E42E-9C82D3DF79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/>
              <a:t>We can't solve this comprehensively. </a:t>
            </a:r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r>
              <a:rPr lang="en-US" dirty="0"/>
              <a:t>But we can be intentional about:</a:t>
            </a:r>
          </a:p>
          <a:p>
            <a:endParaRPr lang="en-US" dirty="0"/>
          </a:p>
          <a:p>
            <a:r>
              <a:rPr lang="en-US" dirty="0"/>
              <a:t>Naming what we're defending (and why it matters)</a:t>
            </a:r>
          </a:p>
          <a:p>
            <a:r>
              <a:rPr lang="en-US" dirty="0"/>
              <a:t>Designing for capacities/skills/values we want (not against tools we fear)</a:t>
            </a:r>
          </a:p>
        </p:txBody>
      </p:sp>
    </p:spTree>
    <p:extLst>
      <p:ext uri="{BB962C8B-B14F-4D97-AF65-F5344CB8AC3E}">
        <p14:creationId xmlns:p14="http://schemas.microsoft.com/office/powerpoint/2010/main" val="204054693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F8F473-F14C-B593-B14B-C5101B704D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8D1464-94A5-B9CB-2F30-BA81EF5C6F5E}"/>
              </a:ext>
            </a:extLst>
          </p:cNvPr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en-DK"/>
          </a:p>
        </p:txBody>
      </p:sp>
      <p:pic>
        <p:nvPicPr>
          <p:cNvPr id="5" name="Picture 4" descr="A screenshot of a computer&#10;&#10;AI-generated content may be incorrect.">
            <a:extLst>
              <a:ext uri="{FF2B5EF4-FFF2-40B4-BE49-F238E27FC236}">
                <a16:creationId xmlns:a16="http://schemas.microsoft.com/office/drawing/2014/main" id="{C2D7DAE6-3D72-56C9-80E7-5DD0B3FC9E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863" y="-19879"/>
            <a:ext cx="11038538" cy="6817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7651429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903FB21-C3F8-7675-8A9A-D3C1C97C1E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943" y="265177"/>
            <a:ext cx="10776857" cy="1425511"/>
          </a:xfrm>
        </p:spPr>
        <p:txBody>
          <a:bodyPr>
            <a:normAutofit fontScale="90000"/>
          </a:bodyPr>
          <a:lstStyle/>
          <a:p>
            <a:pPr algn="ctr"/>
            <a:r>
              <a:rPr lang="da-DK" sz="4200" b="1" dirty="0"/>
              <a:t>Students </a:t>
            </a:r>
            <a:r>
              <a:rPr lang="da-DK" sz="4200" b="1" dirty="0" err="1"/>
              <a:t>struggled</a:t>
            </a:r>
            <a:r>
              <a:rPr lang="da-DK" sz="4200" b="1" dirty="0"/>
              <a:t> to </a:t>
            </a:r>
            <a:r>
              <a:rPr lang="da-DK" sz="4200" b="1" dirty="0" err="1"/>
              <a:t>formulate</a:t>
            </a:r>
            <a:r>
              <a:rPr lang="da-DK" sz="4200" b="1" dirty="0"/>
              <a:t> research </a:t>
            </a:r>
            <a:r>
              <a:rPr lang="da-DK" sz="4200" b="1" dirty="0" err="1"/>
              <a:t>questions</a:t>
            </a:r>
            <a:r>
              <a:rPr lang="da-DK" sz="4200" b="1" dirty="0"/>
              <a:t>:</a:t>
            </a:r>
            <a:br>
              <a:rPr lang="en-US" sz="4200" dirty="0"/>
            </a:br>
            <a:endParaRPr lang="en-US" sz="4200" dirty="0"/>
          </a:p>
        </p:txBody>
      </p:sp>
      <p:sp>
        <p:nvSpPr>
          <p:cNvPr id="15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201230-0017-F166-F207-C13F974246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9384"/>
            <a:ext cx="10515600" cy="4251960"/>
          </a:xfrm>
        </p:spPr>
        <p:txBody>
          <a:bodyPr>
            <a:normAutofit/>
          </a:bodyPr>
          <a:lstStyle/>
          <a:p>
            <a:r>
              <a:rPr lang="da-DK" sz="3000" b="1" dirty="0"/>
              <a:t>Summary: </a:t>
            </a:r>
            <a:r>
              <a:rPr lang="en-US" dirty="0"/>
              <a:t>“</a:t>
            </a:r>
            <a:r>
              <a:rPr lang="en-US" sz="3200" dirty="0"/>
              <a:t>T</a:t>
            </a:r>
            <a:r>
              <a:rPr lang="da-DK" sz="3000" dirty="0"/>
              <a:t>he </a:t>
            </a:r>
            <a:r>
              <a:rPr lang="da-DK" sz="3000" dirty="0" err="1"/>
              <a:t>technology</a:t>
            </a:r>
            <a:r>
              <a:rPr lang="da-DK" sz="3000" dirty="0"/>
              <a:t> </a:t>
            </a:r>
            <a:r>
              <a:rPr lang="da-DK" sz="3000" dirty="0" err="1"/>
              <a:t>behind</a:t>
            </a:r>
            <a:r>
              <a:rPr lang="da-DK" sz="3000" dirty="0"/>
              <a:t> </a:t>
            </a:r>
            <a:r>
              <a:rPr lang="da-DK" sz="3000" dirty="0" err="1"/>
              <a:t>prosthetic</a:t>
            </a:r>
            <a:r>
              <a:rPr lang="da-DK" sz="3000" dirty="0"/>
              <a:t> </a:t>
            </a:r>
            <a:r>
              <a:rPr lang="da-DK" sz="3000" dirty="0" err="1"/>
              <a:t>limbs</a:t>
            </a:r>
            <a:r>
              <a:rPr lang="da-DK" sz="3000" dirty="0"/>
              <a:t> has </a:t>
            </a:r>
            <a:r>
              <a:rPr lang="da-DK" sz="3000" dirty="0" err="1"/>
              <a:t>advanced</a:t>
            </a:r>
            <a:r>
              <a:rPr lang="da-DK" sz="3000" dirty="0"/>
              <a:t>”</a:t>
            </a:r>
          </a:p>
          <a:p>
            <a:r>
              <a:rPr lang="da-DK" sz="3000" b="1" dirty="0" err="1"/>
              <a:t>Ethical</a:t>
            </a:r>
            <a:r>
              <a:rPr lang="da-DK" sz="3000" b="1" dirty="0"/>
              <a:t> or </a:t>
            </a:r>
            <a:r>
              <a:rPr lang="da-DK" sz="3000" b="1" dirty="0" err="1"/>
              <a:t>unanswerable</a:t>
            </a:r>
            <a:r>
              <a:rPr lang="da-DK" sz="3000" b="1" dirty="0"/>
              <a:t> </a:t>
            </a:r>
            <a:r>
              <a:rPr lang="da-DK" sz="3000" b="1" dirty="0" err="1"/>
              <a:t>questions</a:t>
            </a:r>
            <a:r>
              <a:rPr lang="da-DK" sz="3000" b="1" dirty="0"/>
              <a:t>:</a:t>
            </a:r>
            <a:r>
              <a:rPr lang="da-DK" sz="3000" dirty="0"/>
              <a:t> </a:t>
            </a:r>
            <a:r>
              <a:rPr lang="en-US" dirty="0"/>
              <a:t>“</a:t>
            </a:r>
            <a:r>
              <a:rPr lang="da-DK" sz="3000" dirty="0" err="1"/>
              <a:t>Cosmetic</a:t>
            </a:r>
            <a:r>
              <a:rPr lang="da-DK" sz="3000" dirty="0"/>
              <a:t> </a:t>
            </a:r>
            <a:r>
              <a:rPr lang="da-DK" sz="3000" dirty="0" err="1"/>
              <a:t>surgery</a:t>
            </a:r>
            <a:r>
              <a:rPr lang="da-DK" sz="3000" dirty="0"/>
              <a:t> is </a:t>
            </a:r>
            <a:r>
              <a:rPr lang="da-DK" sz="3000" dirty="0" err="1"/>
              <a:t>immoral</a:t>
            </a:r>
            <a:r>
              <a:rPr lang="da-DK" sz="3000" dirty="0"/>
              <a:t>.”</a:t>
            </a:r>
          </a:p>
          <a:p>
            <a:r>
              <a:rPr lang="da-DK" sz="3000" b="1" dirty="0" err="1"/>
              <a:t>Beginning</a:t>
            </a:r>
            <a:r>
              <a:rPr lang="da-DK" sz="3000" b="1" dirty="0"/>
              <a:t> with an </a:t>
            </a:r>
            <a:r>
              <a:rPr lang="da-DK" sz="3000" b="1" dirty="0" err="1"/>
              <a:t>answer</a:t>
            </a:r>
            <a:r>
              <a:rPr lang="da-DK" sz="3000" b="1" dirty="0"/>
              <a:t>:</a:t>
            </a:r>
            <a:r>
              <a:rPr lang="da-DK" sz="3000" dirty="0"/>
              <a:t> </a:t>
            </a:r>
            <a:r>
              <a:rPr lang="en-US" dirty="0"/>
              <a:t>“</a:t>
            </a:r>
            <a:r>
              <a:rPr lang="en-US" sz="3200" dirty="0"/>
              <a:t>A </a:t>
            </a:r>
            <a:r>
              <a:rPr lang="da-DK" sz="3000" dirty="0" err="1"/>
              <a:t>vegan</a:t>
            </a:r>
            <a:r>
              <a:rPr lang="da-DK" sz="3000" dirty="0"/>
              <a:t> diet </a:t>
            </a:r>
            <a:r>
              <a:rPr lang="da-DK" sz="3000" dirty="0" err="1"/>
              <a:t>improves</a:t>
            </a:r>
            <a:r>
              <a:rPr lang="da-DK" sz="3000" dirty="0"/>
              <a:t> </a:t>
            </a:r>
            <a:r>
              <a:rPr lang="da-DK" sz="3000" dirty="0" err="1"/>
              <a:t>health</a:t>
            </a:r>
            <a:r>
              <a:rPr lang="da-DK" sz="3000" dirty="0"/>
              <a:t>”</a:t>
            </a:r>
            <a:endParaRPr lang="en-US" sz="3000" dirty="0"/>
          </a:p>
          <a:p>
            <a:r>
              <a:rPr lang="da-DK" sz="3000" b="1" dirty="0" err="1"/>
              <a:t>Questions</a:t>
            </a:r>
            <a:r>
              <a:rPr lang="da-DK" sz="3000" b="1" dirty="0"/>
              <a:t> with </a:t>
            </a:r>
            <a:r>
              <a:rPr lang="da-DK" sz="3000" b="1" dirty="0" err="1"/>
              <a:t>too</a:t>
            </a:r>
            <a:r>
              <a:rPr lang="da-DK" sz="3000" b="1" dirty="0"/>
              <a:t> </a:t>
            </a:r>
            <a:r>
              <a:rPr lang="da-DK" sz="3000" b="1" dirty="0" err="1"/>
              <a:t>broad</a:t>
            </a:r>
            <a:r>
              <a:rPr lang="da-DK" sz="3000" b="1" dirty="0"/>
              <a:t> a </a:t>
            </a:r>
            <a:r>
              <a:rPr lang="da-DK" sz="3000" b="1" dirty="0" err="1"/>
              <a:t>scope</a:t>
            </a:r>
            <a:r>
              <a:rPr lang="da-DK" sz="3000" b="1" dirty="0"/>
              <a:t>: </a:t>
            </a:r>
            <a:r>
              <a:rPr lang="en-US" dirty="0"/>
              <a:t>“</a:t>
            </a:r>
            <a:r>
              <a:rPr lang="da-DK" sz="3000" dirty="0" err="1"/>
              <a:t>Was</a:t>
            </a:r>
            <a:r>
              <a:rPr lang="da-DK" sz="3000" dirty="0"/>
              <a:t> the </a:t>
            </a:r>
            <a:r>
              <a:rPr lang="da-DK" sz="3000" dirty="0" err="1"/>
              <a:t>assassination</a:t>
            </a:r>
            <a:r>
              <a:rPr lang="da-DK" sz="3000" dirty="0"/>
              <a:t> of </a:t>
            </a:r>
            <a:r>
              <a:rPr lang="da-DK" sz="3000" dirty="0" err="1"/>
              <a:t>Archduke</a:t>
            </a:r>
            <a:r>
              <a:rPr lang="da-DK" sz="3000" dirty="0"/>
              <a:t> Franz Ferdinand </a:t>
            </a:r>
            <a:r>
              <a:rPr lang="da-DK" sz="3000" dirty="0" err="1"/>
              <a:t>really</a:t>
            </a:r>
            <a:r>
              <a:rPr lang="da-DK" sz="3000" dirty="0"/>
              <a:t> the cause of World </a:t>
            </a:r>
            <a:r>
              <a:rPr lang="da-DK" sz="3000" dirty="0" err="1"/>
              <a:t>War</a:t>
            </a:r>
            <a:r>
              <a:rPr lang="da-DK" sz="3000" dirty="0"/>
              <a:t> 1?”</a:t>
            </a:r>
            <a:endParaRPr lang="en-US" sz="3000" dirty="0"/>
          </a:p>
          <a:p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1673665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C11A66-69F4-9ADD-F414-B7E1E9A947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C7DCC3-2504-3D30-F8B5-75F74EB8AC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Conclusion: The solutions, then, are not simply modifying class activities (although this is important), but also:</a:t>
            </a:r>
            <a:br>
              <a:rPr lang="en-US" dirty="0"/>
            </a:br>
            <a:endParaRPr lang="en-US" sz="2400" dirty="0"/>
          </a:p>
          <a:p>
            <a:pPr lvl="1"/>
            <a:r>
              <a:rPr lang="en-US" dirty="0"/>
              <a:t>Collective action</a:t>
            </a:r>
          </a:p>
          <a:p>
            <a:pPr lvl="1"/>
            <a:r>
              <a:rPr lang="en-US" dirty="0"/>
              <a:t>Changing assessment</a:t>
            </a:r>
          </a:p>
          <a:p>
            <a:pPr lvl="1"/>
            <a:r>
              <a:rPr lang="en-US" dirty="0"/>
              <a:t>Teachers reclaiming agency</a:t>
            </a:r>
          </a:p>
          <a:p>
            <a:pPr lvl="1"/>
            <a:r>
              <a:rPr lang="en-US" dirty="0"/>
              <a:t>Redefining the purpose of education</a:t>
            </a:r>
          </a:p>
          <a:p>
            <a:pPr lvl="1"/>
            <a:r>
              <a:rPr lang="en-US" dirty="0"/>
              <a:t>Communicating with students regarding the goals of education (if education is just credentialing, we will not solve this problem)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536216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lowchart: Document 9">
            <a:extLst>
              <a:ext uri="{FF2B5EF4-FFF2-40B4-BE49-F238E27FC236}">
                <a16:creationId xmlns:a16="http://schemas.microsoft.com/office/drawing/2014/main" id="{D12DDE76-C203-4047-9998-63900085B5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8175" y="0"/>
            <a:ext cx="3248025" cy="3400426"/>
          </a:xfrm>
          <a:prstGeom prst="flowChartDocumen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59A1A41-87D4-B39B-7711-D5C99469D8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1162"/>
            <a:ext cx="2840182" cy="2371148"/>
          </a:xfrm>
        </p:spPr>
        <p:txBody>
          <a:bodyPr vert="horz" lIns="91440" tIns="45720" rIns="91440" bIns="45720" rtlCol="0" anchor="ctr">
            <a:normAutofit/>
          </a:bodyPr>
          <a:lstStyle/>
          <a:p>
            <a:br>
              <a:rPr lang="en-US" sz="32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endParaRPr lang="en-US" sz="3200" kern="120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" name="Content Placeholder 4" descr="A number on a white background&#10;&#10;AI-generated content may be incorrect.">
            <a:extLst>
              <a:ext uri="{FF2B5EF4-FFF2-40B4-BE49-F238E27FC236}">
                <a16:creationId xmlns:a16="http://schemas.microsoft.com/office/drawing/2014/main" id="{35D5AEEF-5FB8-8C48-E691-2B3CC9BDE04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35417" y="640080"/>
            <a:ext cx="7292569" cy="5578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14871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62F6168-0D88-C7D2-8F5C-73C25FE471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834" y="1153572"/>
            <a:ext cx="3200400" cy="4461163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Techniques for research question formulation</a:t>
            </a:r>
          </a:p>
        </p:txBody>
      </p:sp>
      <p:sp>
        <p:nvSpPr>
          <p:cNvPr id="23" name="Arc 22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7F43B6-0050-98BC-CCD6-374B858EAA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7308" y="591344"/>
            <a:ext cx="6906491" cy="5585619"/>
          </a:xfrm>
        </p:spPr>
        <p:txBody>
          <a:bodyPr anchor="ctr">
            <a:normAutofit/>
          </a:bodyPr>
          <a:lstStyle/>
          <a:p>
            <a:r>
              <a:rPr lang="en-US"/>
              <a:t>Discussions with peers, librarians, and professors</a:t>
            </a:r>
          </a:p>
          <a:p>
            <a:r>
              <a:rPr lang="en-US"/>
              <a:t>Reading and annotating texts</a:t>
            </a:r>
          </a:p>
          <a:p>
            <a:r>
              <a:rPr lang="en-US"/>
              <a:t>Following bibliographic trails</a:t>
            </a:r>
          </a:p>
          <a:p>
            <a:r>
              <a:rPr lang="en-US"/>
              <a:t>Freewriting </a:t>
            </a:r>
          </a:p>
          <a:p>
            <a:r>
              <a:rPr lang="en-US"/>
              <a:t>Unplugging, walking, etc.</a:t>
            </a:r>
          </a:p>
          <a:p>
            <a:r>
              <a:rPr lang="en-US"/>
              <a:t>Chatbots?</a:t>
            </a:r>
          </a:p>
        </p:txBody>
      </p:sp>
    </p:spTree>
    <p:extLst>
      <p:ext uri="{BB962C8B-B14F-4D97-AF65-F5344CB8AC3E}">
        <p14:creationId xmlns:p14="http://schemas.microsoft.com/office/powerpoint/2010/main" val="4155207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45D37F4E-DDB4-456B-97E0-9937730A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6D79F80-3EA8-E477-771F-8E7A6D3FCD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493" y="238539"/>
            <a:ext cx="11018520" cy="143441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/>
              <a:t>Topic</a:t>
            </a:r>
            <a:r>
              <a:rPr lang="en-US" sz="5400">
                <a:sym typeface="Wingdings" pitchFamily="2" charset="2"/>
              </a:rPr>
              <a:t> Question</a:t>
            </a:r>
            <a:endParaRPr lang="en-US" sz="5400"/>
          </a:p>
        </p:txBody>
      </p:sp>
      <p:sp>
        <p:nvSpPr>
          <p:cNvPr id="21" name="sketchy line">
            <a:extLst>
              <a:ext uri="{FF2B5EF4-FFF2-40B4-BE49-F238E27FC236}">
                <a16:creationId xmlns:a16="http://schemas.microsoft.com/office/drawing/2014/main" id="{B2DD41CD-8F47-4F56-AD12-4E2FF7696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493" y="1681544"/>
            <a:ext cx="10972800" cy="18288"/>
          </a:xfrm>
          <a:custGeom>
            <a:avLst/>
            <a:gdLst>
              <a:gd name="connsiteX0" fmla="*/ 0 w 10972800"/>
              <a:gd name="connsiteY0" fmla="*/ 0 h 18288"/>
              <a:gd name="connsiteX1" fmla="*/ 356616 w 10972800"/>
              <a:gd name="connsiteY1" fmla="*/ 0 h 18288"/>
              <a:gd name="connsiteX2" fmla="*/ 1042416 w 10972800"/>
              <a:gd name="connsiteY2" fmla="*/ 0 h 18288"/>
              <a:gd name="connsiteX3" fmla="*/ 1947672 w 10972800"/>
              <a:gd name="connsiteY3" fmla="*/ 0 h 18288"/>
              <a:gd name="connsiteX4" fmla="*/ 2633472 w 10972800"/>
              <a:gd name="connsiteY4" fmla="*/ 0 h 18288"/>
              <a:gd name="connsiteX5" fmla="*/ 2990088 w 10972800"/>
              <a:gd name="connsiteY5" fmla="*/ 0 h 18288"/>
              <a:gd name="connsiteX6" fmla="*/ 3456432 w 10972800"/>
              <a:gd name="connsiteY6" fmla="*/ 0 h 18288"/>
              <a:gd name="connsiteX7" fmla="*/ 4361688 w 10972800"/>
              <a:gd name="connsiteY7" fmla="*/ 0 h 18288"/>
              <a:gd name="connsiteX8" fmla="*/ 5266944 w 10972800"/>
              <a:gd name="connsiteY8" fmla="*/ 0 h 18288"/>
              <a:gd name="connsiteX9" fmla="*/ 6172200 w 10972800"/>
              <a:gd name="connsiteY9" fmla="*/ 0 h 18288"/>
              <a:gd name="connsiteX10" fmla="*/ 6528816 w 10972800"/>
              <a:gd name="connsiteY10" fmla="*/ 0 h 18288"/>
              <a:gd name="connsiteX11" fmla="*/ 7214616 w 10972800"/>
              <a:gd name="connsiteY11" fmla="*/ 0 h 18288"/>
              <a:gd name="connsiteX12" fmla="*/ 7790688 w 10972800"/>
              <a:gd name="connsiteY12" fmla="*/ 0 h 18288"/>
              <a:gd name="connsiteX13" fmla="*/ 8147304 w 10972800"/>
              <a:gd name="connsiteY13" fmla="*/ 0 h 18288"/>
              <a:gd name="connsiteX14" fmla="*/ 9052560 w 10972800"/>
              <a:gd name="connsiteY14" fmla="*/ 0 h 18288"/>
              <a:gd name="connsiteX15" fmla="*/ 9409176 w 10972800"/>
              <a:gd name="connsiteY15" fmla="*/ 0 h 18288"/>
              <a:gd name="connsiteX16" fmla="*/ 9765792 w 10972800"/>
              <a:gd name="connsiteY16" fmla="*/ 0 h 18288"/>
              <a:gd name="connsiteX17" fmla="*/ 10341864 w 10972800"/>
              <a:gd name="connsiteY17" fmla="*/ 0 h 18288"/>
              <a:gd name="connsiteX18" fmla="*/ 10972800 w 10972800"/>
              <a:gd name="connsiteY18" fmla="*/ 0 h 18288"/>
              <a:gd name="connsiteX19" fmla="*/ 10972800 w 10972800"/>
              <a:gd name="connsiteY19" fmla="*/ 18288 h 18288"/>
              <a:gd name="connsiteX20" fmla="*/ 10177272 w 10972800"/>
              <a:gd name="connsiteY20" fmla="*/ 18288 h 18288"/>
              <a:gd name="connsiteX21" fmla="*/ 9820656 w 10972800"/>
              <a:gd name="connsiteY21" fmla="*/ 18288 h 18288"/>
              <a:gd name="connsiteX22" fmla="*/ 9464040 w 10972800"/>
              <a:gd name="connsiteY22" fmla="*/ 18288 h 18288"/>
              <a:gd name="connsiteX23" fmla="*/ 8778240 w 10972800"/>
              <a:gd name="connsiteY23" fmla="*/ 18288 h 18288"/>
              <a:gd name="connsiteX24" fmla="*/ 8421624 w 10972800"/>
              <a:gd name="connsiteY24" fmla="*/ 18288 h 18288"/>
              <a:gd name="connsiteX25" fmla="*/ 7735824 w 10972800"/>
              <a:gd name="connsiteY25" fmla="*/ 18288 h 18288"/>
              <a:gd name="connsiteX26" fmla="*/ 6940296 w 10972800"/>
              <a:gd name="connsiteY26" fmla="*/ 18288 h 18288"/>
              <a:gd name="connsiteX27" fmla="*/ 6254496 w 10972800"/>
              <a:gd name="connsiteY27" fmla="*/ 18288 h 18288"/>
              <a:gd name="connsiteX28" fmla="*/ 5458968 w 10972800"/>
              <a:gd name="connsiteY28" fmla="*/ 18288 h 18288"/>
              <a:gd name="connsiteX29" fmla="*/ 4663440 w 10972800"/>
              <a:gd name="connsiteY29" fmla="*/ 18288 h 18288"/>
              <a:gd name="connsiteX30" fmla="*/ 4306824 w 10972800"/>
              <a:gd name="connsiteY30" fmla="*/ 18288 h 18288"/>
              <a:gd name="connsiteX31" fmla="*/ 3840480 w 10972800"/>
              <a:gd name="connsiteY31" fmla="*/ 18288 h 18288"/>
              <a:gd name="connsiteX32" fmla="*/ 3264408 w 10972800"/>
              <a:gd name="connsiteY32" fmla="*/ 18288 h 18288"/>
              <a:gd name="connsiteX33" fmla="*/ 2578608 w 10972800"/>
              <a:gd name="connsiteY33" fmla="*/ 18288 h 18288"/>
              <a:gd name="connsiteX34" fmla="*/ 1673352 w 10972800"/>
              <a:gd name="connsiteY34" fmla="*/ 18288 h 18288"/>
              <a:gd name="connsiteX35" fmla="*/ 877824 w 10972800"/>
              <a:gd name="connsiteY35" fmla="*/ 18288 h 18288"/>
              <a:gd name="connsiteX36" fmla="*/ 0 w 10972800"/>
              <a:gd name="connsiteY36" fmla="*/ 18288 h 18288"/>
              <a:gd name="connsiteX37" fmla="*/ 0 w 10972800"/>
              <a:gd name="connsiteY37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972800" h="18288" fill="none" extrusionOk="0">
                <a:moveTo>
                  <a:pt x="0" y="0"/>
                </a:moveTo>
                <a:cubicBezTo>
                  <a:pt x="165916" y="-1866"/>
                  <a:pt x="188720" y="13756"/>
                  <a:pt x="356616" y="0"/>
                </a:cubicBezTo>
                <a:cubicBezTo>
                  <a:pt x="524512" y="-13756"/>
                  <a:pt x="734781" y="8922"/>
                  <a:pt x="1042416" y="0"/>
                </a:cubicBezTo>
                <a:cubicBezTo>
                  <a:pt x="1350051" y="-8922"/>
                  <a:pt x="1595982" y="-26315"/>
                  <a:pt x="1947672" y="0"/>
                </a:cubicBezTo>
                <a:cubicBezTo>
                  <a:pt x="2299362" y="26315"/>
                  <a:pt x="2292691" y="-19526"/>
                  <a:pt x="2633472" y="0"/>
                </a:cubicBezTo>
                <a:cubicBezTo>
                  <a:pt x="2974253" y="19526"/>
                  <a:pt x="2857309" y="10773"/>
                  <a:pt x="2990088" y="0"/>
                </a:cubicBezTo>
                <a:cubicBezTo>
                  <a:pt x="3122867" y="-10773"/>
                  <a:pt x="3359343" y="7194"/>
                  <a:pt x="3456432" y="0"/>
                </a:cubicBezTo>
                <a:cubicBezTo>
                  <a:pt x="3553521" y="-7194"/>
                  <a:pt x="4136258" y="5108"/>
                  <a:pt x="4361688" y="0"/>
                </a:cubicBezTo>
                <a:cubicBezTo>
                  <a:pt x="4587118" y="-5108"/>
                  <a:pt x="4992424" y="-42958"/>
                  <a:pt x="5266944" y="0"/>
                </a:cubicBezTo>
                <a:cubicBezTo>
                  <a:pt x="5541464" y="42958"/>
                  <a:pt x="5882966" y="-3430"/>
                  <a:pt x="6172200" y="0"/>
                </a:cubicBezTo>
                <a:cubicBezTo>
                  <a:pt x="6461434" y="3430"/>
                  <a:pt x="6432127" y="6688"/>
                  <a:pt x="6528816" y="0"/>
                </a:cubicBezTo>
                <a:cubicBezTo>
                  <a:pt x="6625505" y="-6688"/>
                  <a:pt x="6916805" y="-436"/>
                  <a:pt x="7214616" y="0"/>
                </a:cubicBezTo>
                <a:cubicBezTo>
                  <a:pt x="7512427" y="436"/>
                  <a:pt x="7626159" y="-6909"/>
                  <a:pt x="7790688" y="0"/>
                </a:cubicBezTo>
                <a:cubicBezTo>
                  <a:pt x="7955217" y="6909"/>
                  <a:pt x="8048891" y="15307"/>
                  <a:pt x="8147304" y="0"/>
                </a:cubicBezTo>
                <a:cubicBezTo>
                  <a:pt x="8245717" y="-15307"/>
                  <a:pt x="8645618" y="-11734"/>
                  <a:pt x="9052560" y="0"/>
                </a:cubicBezTo>
                <a:cubicBezTo>
                  <a:pt x="9459502" y="11734"/>
                  <a:pt x="9320584" y="8388"/>
                  <a:pt x="9409176" y="0"/>
                </a:cubicBezTo>
                <a:cubicBezTo>
                  <a:pt x="9497768" y="-8388"/>
                  <a:pt x="9644192" y="8379"/>
                  <a:pt x="9765792" y="0"/>
                </a:cubicBezTo>
                <a:cubicBezTo>
                  <a:pt x="9887392" y="-8379"/>
                  <a:pt x="10105220" y="-12663"/>
                  <a:pt x="10341864" y="0"/>
                </a:cubicBezTo>
                <a:cubicBezTo>
                  <a:pt x="10578508" y="12663"/>
                  <a:pt x="10773103" y="-5786"/>
                  <a:pt x="10972800" y="0"/>
                </a:cubicBezTo>
                <a:cubicBezTo>
                  <a:pt x="10972146" y="8818"/>
                  <a:pt x="10972240" y="13823"/>
                  <a:pt x="10972800" y="18288"/>
                </a:cubicBezTo>
                <a:cubicBezTo>
                  <a:pt x="10588778" y="31598"/>
                  <a:pt x="10543381" y="-12698"/>
                  <a:pt x="10177272" y="18288"/>
                </a:cubicBezTo>
                <a:cubicBezTo>
                  <a:pt x="9811163" y="49274"/>
                  <a:pt x="9996817" y="25662"/>
                  <a:pt x="9820656" y="18288"/>
                </a:cubicBezTo>
                <a:cubicBezTo>
                  <a:pt x="9644495" y="10914"/>
                  <a:pt x="9607007" y="31631"/>
                  <a:pt x="9464040" y="18288"/>
                </a:cubicBezTo>
                <a:cubicBezTo>
                  <a:pt x="9321073" y="4945"/>
                  <a:pt x="9114189" y="28940"/>
                  <a:pt x="8778240" y="18288"/>
                </a:cubicBezTo>
                <a:cubicBezTo>
                  <a:pt x="8442291" y="7636"/>
                  <a:pt x="8594763" y="987"/>
                  <a:pt x="8421624" y="18288"/>
                </a:cubicBezTo>
                <a:cubicBezTo>
                  <a:pt x="8248485" y="35589"/>
                  <a:pt x="7929515" y="37573"/>
                  <a:pt x="7735824" y="18288"/>
                </a:cubicBezTo>
                <a:cubicBezTo>
                  <a:pt x="7542133" y="-997"/>
                  <a:pt x="7252504" y="33858"/>
                  <a:pt x="6940296" y="18288"/>
                </a:cubicBezTo>
                <a:cubicBezTo>
                  <a:pt x="6628088" y="2718"/>
                  <a:pt x="6528503" y="48389"/>
                  <a:pt x="6254496" y="18288"/>
                </a:cubicBezTo>
                <a:cubicBezTo>
                  <a:pt x="5980489" y="-11813"/>
                  <a:pt x="5695784" y="-3740"/>
                  <a:pt x="5458968" y="18288"/>
                </a:cubicBezTo>
                <a:cubicBezTo>
                  <a:pt x="5222152" y="40316"/>
                  <a:pt x="5010751" y="19095"/>
                  <a:pt x="4663440" y="18288"/>
                </a:cubicBezTo>
                <a:cubicBezTo>
                  <a:pt x="4316129" y="17481"/>
                  <a:pt x="4425552" y="1606"/>
                  <a:pt x="4306824" y="18288"/>
                </a:cubicBezTo>
                <a:cubicBezTo>
                  <a:pt x="4188096" y="34970"/>
                  <a:pt x="3941535" y="7481"/>
                  <a:pt x="3840480" y="18288"/>
                </a:cubicBezTo>
                <a:cubicBezTo>
                  <a:pt x="3739425" y="29095"/>
                  <a:pt x="3402388" y="17641"/>
                  <a:pt x="3264408" y="18288"/>
                </a:cubicBezTo>
                <a:cubicBezTo>
                  <a:pt x="3126428" y="18935"/>
                  <a:pt x="2776779" y="9983"/>
                  <a:pt x="2578608" y="18288"/>
                </a:cubicBezTo>
                <a:cubicBezTo>
                  <a:pt x="2380437" y="26593"/>
                  <a:pt x="1909468" y="25818"/>
                  <a:pt x="1673352" y="18288"/>
                </a:cubicBezTo>
                <a:cubicBezTo>
                  <a:pt x="1437236" y="10758"/>
                  <a:pt x="1131180" y="49884"/>
                  <a:pt x="877824" y="18288"/>
                </a:cubicBezTo>
                <a:cubicBezTo>
                  <a:pt x="624468" y="-13308"/>
                  <a:pt x="206753" y="2195"/>
                  <a:pt x="0" y="18288"/>
                </a:cubicBezTo>
                <a:cubicBezTo>
                  <a:pt x="313" y="10654"/>
                  <a:pt x="-263" y="4056"/>
                  <a:pt x="0" y="0"/>
                </a:cubicBezTo>
                <a:close/>
              </a:path>
              <a:path w="10972800" h="18288" stroke="0" extrusionOk="0">
                <a:moveTo>
                  <a:pt x="0" y="0"/>
                </a:moveTo>
                <a:cubicBezTo>
                  <a:pt x="164017" y="-17675"/>
                  <a:pt x="309425" y="9913"/>
                  <a:pt x="466344" y="0"/>
                </a:cubicBezTo>
                <a:cubicBezTo>
                  <a:pt x="623263" y="-9913"/>
                  <a:pt x="659300" y="-14524"/>
                  <a:pt x="822960" y="0"/>
                </a:cubicBezTo>
                <a:cubicBezTo>
                  <a:pt x="986620" y="14524"/>
                  <a:pt x="1105222" y="-16481"/>
                  <a:pt x="1289304" y="0"/>
                </a:cubicBezTo>
                <a:cubicBezTo>
                  <a:pt x="1473386" y="16481"/>
                  <a:pt x="1693223" y="26161"/>
                  <a:pt x="1975104" y="0"/>
                </a:cubicBezTo>
                <a:cubicBezTo>
                  <a:pt x="2256985" y="-26161"/>
                  <a:pt x="2435781" y="23061"/>
                  <a:pt x="2770632" y="0"/>
                </a:cubicBezTo>
                <a:cubicBezTo>
                  <a:pt x="3105483" y="-23061"/>
                  <a:pt x="3247479" y="-44011"/>
                  <a:pt x="3675888" y="0"/>
                </a:cubicBezTo>
                <a:cubicBezTo>
                  <a:pt x="4104297" y="44011"/>
                  <a:pt x="4280918" y="4017"/>
                  <a:pt x="4581144" y="0"/>
                </a:cubicBezTo>
                <a:cubicBezTo>
                  <a:pt x="4881370" y="-4017"/>
                  <a:pt x="5021699" y="-11889"/>
                  <a:pt x="5157216" y="0"/>
                </a:cubicBezTo>
                <a:cubicBezTo>
                  <a:pt x="5292733" y="11889"/>
                  <a:pt x="5603398" y="-17698"/>
                  <a:pt x="5952744" y="0"/>
                </a:cubicBezTo>
                <a:cubicBezTo>
                  <a:pt x="6302090" y="17698"/>
                  <a:pt x="6353093" y="-11909"/>
                  <a:pt x="6638544" y="0"/>
                </a:cubicBezTo>
                <a:cubicBezTo>
                  <a:pt x="6923995" y="11909"/>
                  <a:pt x="7053404" y="21630"/>
                  <a:pt x="7214616" y="0"/>
                </a:cubicBezTo>
                <a:cubicBezTo>
                  <a:pt x="7375828" y="-21630"/>
                  <a:pt x="7837963" y="3886"/>
                  <a:pt x="8010144" y="0"/>
                </a:cubicBezTo>
                <a:cubicBezTo>
                  <a:pt x="8182325" y="-3886"/>
                  <a:pt x="8224183" y="16009"/>
                  <a:pt x="8366760" y="0"/>
                </a:cubicBezTo>
                <a:cubicBezTo>
                  <a:pt x="8509337" y="-16009"/>
                  <a:pt x="8687920" y="-5720"/>
                  <a:pt x="8942832" y="0"/>
                </a:cubicBezTo>
                <a:cubicBezTo>
                  <a:pt x="9197744" y="5720"/>
                  <a:pt x="9368437" y="20479"/>
                  <a:pt x="9628632" y="0"/>
                </a:cubicBezTo>
                <a:cubicBezTo>
                  <a:pt x="9888827" y="-20479"/>
                  <a:pt x="10560858" y="-20746"/>
                  <a:pt x="10972800" y="0"/>
                </a:cubicBezTo>
                <a:cubicBezTo>
                  <a:pt x="10972186" y="5722"/>
                  <a:pt x="10972980" y="12495"/>
                  <a:pt x="10972800" y="18288"/>
                </a:cubicBezTo>
                <a:cubicBezTo>
                  <a:pt x="10786146" y="12536"/>
                  <a:pt x="10623717" y="14033"/>
                  <a:pt x="10506456" y="18288"/>
                </a:cubicBezTo>
                <a:cubicBezTo>
                  <a:pt x="10389195" y="22543"/>
                  <a:pt x="10296178" y="20107"/>
                  <a:pt x="10149840" y="18288"/>
                </a:cubicBezTo>
                <a:cubicBezTo>
                  <a:pt x="10003502" y="16469"/>
                  <a:pt x="9767530" y="28891"/>
                  <a:pt x="9464040" y="18288"/>
                </a:cubicBezTo>
                <a:cubicBezTo>
                  <a:pt x="9160550" y="7685"/>
                  <a:pt x="9229050" y="2659"/>
                  <a:pt x="8997696" y="18288"/>
                </a:cubicBezTo>
                <a:cubicBezTo>
                  <a:pt x="8766342" y="33917"/>
                  <a:pt x="8340136" y="34864"/>
                  <a:pt x="8092440" y="18288"/>
                </a:cubicBezTo>
                <a:cubicBezTo>
                  <a:pt x="7844744" y="1712"/>
                  <a:pt x="7863720" y="27405"/>
                  <a:pt x="7735824" y="18288"/>
                </a:cubicBezTo>
                <a:cubicBezTo>
                  <a:pt x="7607928" y="9171"/>
                  <a:pt x="7323619" y="461"/>
                  <a:pt x="7050024" y="18288"/>
                </a:cubicBezTo>
                <a:cubicBezTo>
                  <a:pt x="6776429" y="36115"/>
                  <a:pt x="6787899" y="28206"/>
                  <a:pt x="6693408" y="18288"/>
                </a:cubicBezTo>
                <a:cubicBezTo>
                  <a:pt x="6598917" y="8370"/>
                  <a:pt x="6395231" y="19114"/>
                  <a:pt x="6227064" y="18288"/>
                </a:cubicBezTo>
                <a:cubicBezTo>
                  <a:pt x="6058897" y="17462"/>
                  <a:pt x="5618582" y="1091"/>
                  <a:pt x="5431536" y="18288"/>
                </a:cubicBezTo>
                <a:cubicBezTo>
                  <a:pt x="5244490" y="35485"/>
                  <a:pt x="4729797" y="-9650"/>
                  <a:pt x="4526280" y="18288"/>
                </a:cubicBezTo>
                <a:cubicBezTo>
                  <a:pt x="4322763" y="46226"/>
                  <a:pt x="4216797" y="756"/>
                  <a:pt x="4059936" y="18288"/>
                </a:cubicBezTo>
                <a:cubicBezTo>
                  <a:pt x="3903075" y="35820"/>
                  <a:pt x="3537912" y="42098"/>
                  <a:pt x="3374136" y="18288"/>
                </a:cubicBezTo>
                <a:cubicBezTo>
                  <a:pt x="3210360" y="-5522"/>
                  <a:pt x="3126842" y="39135"/>
                  <a:pt x="2907792" y="18288"/>
                </a:cubicBezTo>
                <a:cubicBezTo>
                  <a:pt x="2688742" y="-2559"/>
                  <a:pt x="2490436" y="34100"/>
                  <a:pt x="2112264" y="18288"/>
                </a:cubicBezTo>
                <a:cubicBezTo>
                  <a:pt x="1734092" y="2476"/>
                  <a:pt x="1744622" y="-7274"/>
                  <a:pt x="1536192" y="18288"/>
                </a:cubicBezTo>
                <a:cubicBezTo>
                  <a:pt x="1327762" y="43850"/>
                  <a:pt x="1189025" y="6435"/>
                  <a:pt x="1069848" y="18288"/>
                </a:cubicBezTo>
                <a:cubicBezTo>
                  <a:pt x="950671" y="30141"/>
                  <a:pt x="858345" y="33684"/>
                  <a:pt x="713232" y="18288"/>
                </a:cubicBezTo>
                <a:cubicBezTo>
                  <a:pt x="568119" y="2892"/>
                  <a:pt x="250292" y="5410"/>
                  <a:pt x="0" y="18288"/>
                </a:cubicBezTo>
                <a:cubicBezTo>
                  <a:pt x="465" y="13062"/>
                  <a:pt x="-894" y="9029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5AAB55D-F3FB-9722-3D0D-132B02CFC567}"/>
              </a:ext>
            </a:extLst>
          </p:cNvPr>
          <p:cNvSpPr txBox="1"/>
          <p:nvPr/>
        </p:nvSpPr>
        <p:spPr>
          <a:xfrm>
            <a:off x="572493" y="2071316"/>
            <a:ext cx="6713552" cy="411917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Music </a:t>
            </a:r>
            <a:r>
              <a:rPr lang="en-US" sz="2800" dirty="0">
                <a:sym typeface="Wingdings" pitchFamily="2" charset="2"/>
              </a:rPr>
              <a:t>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Cognition </a:t>
            </a:r>
            <a:r>
              <a:rPr lang="en-US" sz="2800" dirty="0">
                <a:sym typeface="Wingdings" pitchFamily="2" charset="2"/>
              </a:rPr>
              <a:t>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The Mozart Effect </a:t>
            </a:r>
            <a:r>
              <a:rPr lang="en-US" sz="2800" dirty="0">
                <a:sym typeface="Wingdings" pitchFamily="2" charset="2"/>
              </a:rPr>
              <a:t>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Why did the myth persist? And what are the effects of the prevalence of this idea in popular culture?</a:t>
            </a:r>
          </a:p>
        </p:txBody>
      </p:sp>
      <p:pic>
        <p:nvPicPr>
          <p:cNvPr id="5" name="Picture 4" descr="A harmonica on a music sheet">
            <a:extLst>
              <a:ext uri="{FF2B5EF4-FFF2-40B4-BE49-F238E27FC236}">
                <a16:creationId xmlns:a16="http://schemas.microsoft.com/office/drawing/2014/main" id="{38FA55A0-7E26-714D-1C3E-900CC2BC07F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7700" r="28084" b="2"/>
          <a:stretch>
            <a:fillRect/>
          </a:stretch>
        </p:blipFill>
        <p:spPr>
          <a:xfrm>
            <a:off x="7675658" y="2093976"/>
            <a:ext cx="3941064" cy="4096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2519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F93FA67-8A29-5D61-D838-01123AFC37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834" y="1153572"/>
            <a:ext cx="3200400" cy="4461163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Cognitive Friction</a:t>
            </a: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68395B-7386-517D-7379-234FA9B983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02370" y="591344"/>
            <a:ext cx="7051430" cy="5585619"/>
          </a:xfrm>
        </p:spPr>
        <p:txBody>
          <a:bodyPr anchor="ctr">
            <a:normAutofit/>
          </a:bodyPr>
          <a:lstStyle/>
          <a:p>
            <a:r>
              <a:rPr lang="en-US" sz="2700" dirty="0"/>
              <a:t>Cognitive friction: “the resistance encountered by a human intellect when it engages with a complex system of rules that change as the problem permutes.”– Alan Cooper (software designer)</a:t>
            </a:r>
          </a:p>
        </p:txBody>
      </p:sp>
    </p:spTree>
    <p:extLst>
      <p:ext uri="{BB962C8B-B14F-4D97-AF65-F5344CB8AC3E}">
        <p14:creationId xmlns:p14="http://schemas.microsoft.com/office/powerpoint/2010/main" val="29608959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C7FED6-CD38-2B8B-0045-F088952630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A07F53-4F64-1243-E20A-58A311F898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Towards Frictionless Education</a:t>
            </a:r>
            <a:endParaRPr lang="en-DK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7F6ADC-923A-94E0-C750-FE3D07F15A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GB" dirty="0"/>
          </a:p>
          <a:p>
            <a:endParaRPr lang="en-DK" dirty="0"/>
          </a:p>
        </p:txBody>
      </p:sp>
    </p:spTree>
    <p:extLst>
      <p:ext uri="{BB962C8B-B14F-4D97-AF65-F5344CB8AC3E}">
        <p14:creationId xmlns:p14="http://schemas.microsoft.com/office/powerpoint/2010/main" val="21211315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29C50E-ACFE-178D-ACBE-28F03F000E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7C65CB-4435-B58B-F6EC-2DAFCDD882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Towards Frictionless Education</a:t>
            </a:r>
            <a:endParaRPr lang="en-DK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DE1F8E-DD40-D4C6-FE05-DD6B56F3F8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GB" b="1" dirty="0"/>
              <a:t>Assumption: 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The struggle to find sources, evaluate contradictory evidence, and refine questions </a:t>
            </a:r>
            <a:r>
              <a:rPr lang="en-GB" i="1" u="sng" dirty="0"/>
              <a:t>is</a:t>
            </a:r>
            <a:r>
              <a:rPr lang="en-GB" dirty="0"/>
              <a:t> the learning—not just annoying steps toward it</a:t>
            </a:r>
          </a:p>
          <a:p>
            <a:endParaRPr lang="en-GB" dirty="0"/>
          </a:p>
          <a:p>
            <a:endParaRPr lang="en-DK" dirty="0"/>
          </a:p>
        </p:txBody>
      </p:sp>
    </p:spTree>
    <p:extLst>
      <p:ext uri="{BB962C8B-B14F-4D97-AF65-F5344CB8AC3E}">
        <p14:creationId xmlns:p14="http://schemas.microsoft.com/office/powerpoint/2010/main" val="245893387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7504</TotalTime>
  <Words>1182</Words>
  <Application>Microsoft Macintosh PowerPoint</Application>
  <PresentationFormat>Widescreen</PresentationFormat>
  <Paragraphs>206</Paragraphs>
  <Slides>41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41</vt:i4>
      </vt:variant>
    </vt:vector>
  </HeadingPairs>
  <TitlesOfParts>
    <vt:vector size="50" baseType="lpstr">
      <vt:lpstr>Aptos</vt:lpstr>
      <vt:lpstr>Aptos Display</vt:lpstr>
      <vt:lpstr>Arial</vt:lpstr>
      <vt:lpstr>Graphik-Medium</vt:lpstr>
      <vt:lpstr>Graphik-SemiboldItalic</vt:lpstr>
      <vt:lpstr>Palatino</vt:lpstr>
      <vt:lpstr>Wingdings</vt:lpstr>
      <vt:lpstr>Office Theme</vt:lpstr>
      <vt:lpstr>1_Office Theme</vt:lpstr>
      <vt:lpstr>What AI Is Doing to Student Thinking and What Educators Can Do About It</vt:lpstr>
      <vt:lpstr>What AI Is Doing to Student Thinking  and What Educators Can Do About It</vt:lpstr>
      <vt:lpstr>PowerPoint Presentation</vt:lpstr>
      <vt:lpstr>Students struggled to formulate research questions: </vt:lpstr>
      <vt:lpstr>Techniques for research question formulation</vt:lpstr>
      <vt:lpstr>Topic Question</vt:lpstr>
      <vt:lpstr>Cognitive Friction</vt:lpstr>
      <vt:lpstr>Towards Frictionless Education</vt:lpstr>
      <vt:lpstr>Towards Frictionless Education</vt:lpstr>
      <vt:lpstr>PowerPoint Presentation</vt:lpstr>
      <vt:lpstr>Towards Frictionless Education</vt:lpstr>
      <vt:lpstr>Towards Frictionless Education</vt:lpstr>
      <vt:lpstr>Towards Frictionless Education</vt:lpstr>
      <vt:lpstr>The Prompt Problem / The Unclear Question</vt:lpstr>
      <vt:lpstr>PowerPoint Presentation</vt:lpstr>
      <vt:lpstr>PowerPoint Presentation</vt:lpstr>
      <vt:lpstr>PowerPoint Presentation</vt:lpstr>
      <vt:lpstr>Narrowing research questions with ChatGPT</vt:lpstr>
      <vt:lpstr> Does musical exposure before age 5 lead to measurable differences in language lateralization in the brain?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What’s the problem?</vt:lpstr>
      <vt:lpstr>PowerPoint Presentation</vt:lpstr>
      <vt:lpstr>What’s the (wicked) problem?</vt:lpstr>
      <vt:lpstr>What’s the (wicked) problem?</vt:lpstr>
      <vt:lpstr>What’s the (wicked) problem?</vt:lpstr>
      <vt:lpstr>What’s the (wicked) problem?</vt:lpstr>
      <vt:lpstr>What’s the (wicked) problem?</vt:lpstr>
      <vt:lpstr>What’s the (wicked) problem?</vt:lpstr>
      <vt:lpstr>What’s the (wicked) problem?</vt:lpstr>
      <vt:lpstr>PowerPoint Presentation</vt:lpstr>
      <vt:lpstr>Imperfect solutions</vt:lpstr>
      <vt:lpstr>What is the purpose of education?</vt:lpstr>
      <vt:lpstr>Assessment </vt:lpstr>
      <vt:lpstr>Assessment </vt:lpstr>
      <vt:lpstr>PowerPoint Presentation</vt:lpstr>
      <vt:lpstr>PowerPoint Presentation</vt:lpstr>
      <vt:lpstr>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Victoria Livingstone</dc:creator>
  <cp:lastModifiedBy>Sarah Gauvreau</cp:lastModifiedBy>
  <cp:revision>21</cp:revision>
  <dcterms:created xsi:type="dcterms:W3CDTF">2025-10-27T19:42:02Z</dcterms:created>
  <dcterms:modified xsi:type="dcterms:W3CDTF">2025-11-03T18:53:37Z</dcterms:modified>
</cp:coreProperties>
</file>